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27"/>
  </p:notesMasterIdLst>
  <p:handoutMasterIdLst>
    <p:handoutMasterId r:id="rId28"/>
  </p:handoutMasterIdLst>
  <p:sldIdLst>
    <p:sldId id="1760" r:id="rId2"/>
    <p:sldId id="3147" r:id="rId3"/>
    <p:sldId id="3184" r:id="rId4"/>
    <p:sldId id="3226" r:id="rId5"/>
    <p:sldId id="3221" r:id="rId6"/>
    <p:sldId id="3156" r:id="rId7"/>
    <p:sldId id="3223" r:id="rId8"/>
    <p:sldId id="3162" r:id="rId9"/>
    <p:sldId id="3165" r:id="rId10"/>
    <p:sldId id="3166" r:id="rId11"/>
    <p:sldId id="3179" r:id="rId12"/>
    <p:sldId id="3180" r:id="rId13"/>
    <p:sldId id="3225" r:id="rId14"/>
    <p:sldId id="3181" r:id="rId15"/>
    <p:sldId id="3183" r:id="rId16"/>
    <p:sldId id="325" r:id="rId17"/>
    <p:sldId id="3228" r:id="rId18"/>
    <p:sldId id="3182" r:id="rId19"/>
    <p:sldId id="3168" r:id="rId20"/>
    <p:sldId id="3227" r:id="rId21"/>
    <p:sldId id="3174" r:id="rId22"/>
    <p:sldId id="2156" r:id="rId23"/>
    <p:sldId id="3154" r:id="rId24"/>
    <p:sldId id="3224" r:id="rId25"/>
    <p:sldId id="2065" r:id="rId26"/>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800080"/>
    <a:srgbClr val="31534C"/>
    <a:srgbClr val="4B0082"/>
    <a:srgbClr val="2084D9"/>
    <a:srgbClr val="1E00AA"/>
    <a:srgbClr val="B7B1A9"/>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9312" autoAdjust="0"/>
  </p:normalViewPr>
  <p:slideViewPr>
    <p:cSldViewPr>
      <p:cViewPr varScale="1">
        <p:scale>
          <a:sx n="66" d="100"/>
          <a:sy n="66" d="100"/>
        </p:scale>
        <p:origin x="1277"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6/28/2025</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6/28/2025</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extLst>
      <p:ext uri="{BB962C8B-B14F-4D97-AF65-F5344CB8AC3E}">
        <p14:creationId xmlns:p14="http://schemas.microsoft.com/office/powerpoint/2010/main" val="38296376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1FF29F-D7EC-43A7-9A47-E1B55C761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0410EED-37F8-47EF-A7C7-703908A3E0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N" dirty="0"/>
              <a:t>This assignment is to draw attention to the 3 distinct realities that are required to fulfil our aspirations and resolve our concerns</a:t>
            </a:r>
          </a:p>
          <a:p>
            <a:endParaRPr lang="en-IN" dirty="0"/>
          </a:p>
        </p:txBody>
      </p:sp>
    </p:spTree>
    <p:extLst>
      <p:ext uri="{BB962C8B-B14F-4D97-AF65-F5344CB8AC3E}">
        <p14:creationId xmlns:p14="http://schemas.microsoft.com/office/powerpoint/2010/main" val="55271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IN" dirty="0"/>
              <a:t>The idea of this assignment is to see if our effort for right understanding and right feeling is in line with fulfilling the need for happiness and relationship</a:t>
            </a:r>
          </a:p>
          <a:p>
            <a:endParaRPr lang="en-IN" dirty="0"/>
          </a:p>
        </p:txBody>
      </p:sp>
    </p:spTree>
    <p:extLst>
      <p:ext uri="{BB962C8B-B14F-4D97-AF65-F5344CB8AC3E}">
        <p14:creationId xmlns:p14="http://schemas.microsoft.com/office/powerpoint/2010/main" val="351353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21FF29F-D7EC-43A7-9A47-E1B55C761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0410EED-37F8-47EF-A7C7-703908A3E0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extLst>
      <p:ext uri="{BB962C8B-B14F-4D97-AF65-F5344CB8AC3E}">
        <p14:creationId xmlns:p14="http://schemas.microsoft.com/office/powerpoint/2010/main" val="211060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endParaRPr lang="en-GB" altLang="en-US"/>
          </a:p>
        </p:txBody>
      </p:sp>
      <p:sp>
        <p:nvSpPr>
          <p:cNvPr id="4" name="Header Placeholder 3"/>
          <p:cNvSpPr txBox="1">
            <a:spLocks noGrp="1"/>
          </p:cNvSpPr>
          <p:nvPr/>
        </p:nvSpPr>
        <p:spPr>
          <a:xfrm>
            <a:off x="0" y="0"/>
            <a:ext cx="2971800" cy="457200"/>
          </a:xfrm>
          <a:prstGeom prst="rect">
            <a:avLst/>
          </a:prstGeom>
          <a:noFill/>
        </p:spPr>
        <p:txBody>
          <a:bodyPr/>
          <a:lstStyle/>
          <a:p>
            <a:pPr>
              <a:defRPr/>
            </a:pPr>
            <a:endParaRPr lang="en-US" sz="1200">
              <a:solidFill>
                <a:prstClr val="black"/>
              </a:solidFill>
            </a:endParaRPr>
          </a:p>
        </p:txBody>
      </p:sp>
      <p:sp>
        <p:nvSpPr>
          <p:cNvPr id="17413" name="Slide Number Placeholder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752E242-1809-4739-9275-B54B48E0CB35}" type="slidenum">
              <a:rPr lang="en-US" altLang="en-US" sz="1200">
                <a:solidFill>
                  <a:prstClr val="black"/>
                </a:solidFill>
              </a:rPr>
              <a:pPr algn="r"/>
              <a:t>16</a:t>
            </a:fld>
            <a:endParaRPr lang="en-US" altLang="en-US" sz="1200">
              <a:solidFill>
                <a:prstClr val="black"/>
              </a:solidFill>
            </a:endParaRPr>
          </a:p>
        </p:txBody>
      </p:sp>
    </p:spTree>
    <p:extLst>
      <p:ext uri="{BB962C8B-B14F-4D97-AF65-F5344CB8AC3E}">
        <p14:creationId xmlns:p14="http://schemas.microsoft.com/office/powerpoint/2010/main" val="115343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06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12ACFC0-D008-4B0D-A6BF-A7C0809994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0878BB1-0D6A-4F35-846B-0266455F7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BF4BEAF-7D19-4F14-9446-91DB97D619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A219DFF2-44F6-4BF6-97D0-F12625D2B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
        <p:nvSpPr>
          <p:cNvPr id="12" name="Rectangle 1">
            <a:extLst>
              <a:ext uri="{FF2B5EF4-FFF2-40B4-BE49-F238E27FC236}">
                <a16:creationId xmlns:a16="http://schemas.microsoft.com/office/drawing/2014/main" id="{2CC8FB13-768A-4313-9261-CE10935D41D1}"/>
              </a:ext>
            </a:extLst>
          </p:cNvPr>
          <p:cNvSpPr>
            <a:spLocks noChangeArrowheads="1"/>
          </p:cNvSpPr>
          <p:nvPr userDrawn="1"/>
        </p:nvSpPr>
        <p:spPr bwMode="auto">
          <a:xfrm>
            <a:off x="1549400" y="5181600"/>
            <a:ext cx="9067800" cy="6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pPr>
            <a:r>
              <a:rPr lang="en-IN" altLang="en-US" dirty="0">
                <a:solidFill>
                  <a:srgbClr val="FFFF00"/>
                </a:solidFill>
                <a:ea typeface="Calibri" panose="020F0502020204030204" pitchFamily="34" charset="0"/>
                <a:cs typeface="Mangal" panose="00000400000000000000" pitchFamily="2"/>
              </a:rPr>
              <a:t>Prepared by NC-UHV, AICTE in collaboration with UHV Foundation</a:t>
            </a:r>
          </a:p>
          <a:p>
            <a:pPr algn="ctr"/>
            <a:r>
              <a:rPr lang="en-IN" altLang="en-US" dirty="0">
                <a:solidFill>
                  <a:srgbClr val="FFFF00"/>
                </a:solidFill>
                <a:ea typeface="Calibri" panose="020F0502020204030204" pitchFamily="34" charset="0"/>
                <a:cs typeface="Chaparral Pro"/>
              </a:rPr>
              <a:t>All Rights Reserved</a:t>
            </a:r>
            <a:endParaRPr lang="en-US" altLang="en-US" dirty="0">
              <a:solidFill>
                <a:srgbClr val="FFFF00"/>
              </a:solidFill>
            </a:endParaRPr>
          </a:p>
        </p:txBody>
      </p:sp>
    </p:spTree>
    <p:extLst>
      <p:ext uri="{BB962C8B-B14F-4D97-AF65-F5344CB8AC3E}">
        <p14:creationId xmlns:p14="http://schemas.microsoft.com/office/powerpoint/2010/main" val="278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2"/>
            <a:ext cx="2786062" cy="369887"/>
            <a:chOff x="109537" y="6564867"/>
            <a:chExt cx="27860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7"/>
              <a:ext cx="19812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Foundation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7" r:id="rId2"/>
    <p:sldLayoutId id="2147490830" r:id="rId3"/>
    <p:sldLayoutId id="2147490829"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Experiental%20Validation.ppt" TargetMode="External"/><Relationship Id="rId2" Type="http://schemas.openxmlformats.org/officeDocument/2006/relationships/hyperlink" Target="Natural%20Acceptance.ppt"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B25993-2FDF-44E0-A00E-F314FB41342B}"/>
              </a:ext>
            </a:extLst>
          </p:cNvPr>
          <p:cNvSpPr>
            <a:spLocks noGrp="1"/>
          </p:cNvSpPr>
          <p:nvPr>
            <p:ph type="subTitle" idx="1"/>
          </p:nvPr>
        </p:nvSpPr>
        <p:spPr>
          <a:xfrm>
            <a:off x="609600" y="3900488"/>
            <a:ext cx="11049000" cy="369332"/>
          </a:xfrm>
        </p:spPr>
        <p:txBody>
          <a:bodyPr/>
          <a:lstStyle/>
          <a:p>
            <a:pPr algn="ctr"/>
            <a:r>
              <a:rPr lang="en-US" dirty="0"/>
              <a:t>Shifting from excitement to happiness…</a:t>
            </a:r>
          </a:p>
        </p:txBody>
      </p:sp>
      <p:sp>
        <p:nvSpPr>
          <p:cNvPr id="9218" name="Title 10">
            <a:extLst>
              <a:ext uri="{FF2B5EF4-FFF2-40B4-BE49-F238E27FC236}">
                <a16:creationId xmlns:a16="http://schemas.microsoft.com/office/drawing/2014/main" id="{66109E4F-61D9-49EE-A6FA-6D59169BC7F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4</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Calibri" panose="020F0502020204030204" pitchFamily="34" charset="0"/>
              </a:rPr>
              <a:t>Program for Fulfilment </a:t>
            </a:r>
            <a:br>
              <a:rPr lang="en-US" altLang="en-US" sz="3600" dirty="0">
                <a:latin typeface="Arial" panose="020B0604020202020204" pitchFamily="34" charset="0"/>
                <a:cs typeface="Calibri" panose="020F0502020204030204" pitchFamily="34" charset="0"/>
              </a:rPr>
            </a:br>
            <a:r>
              <a:rPr lang="en-US" altLang="en-US" sz="3600" dirty="0">
                <a:latin typeface="Arial" panose="020B0604020202020204" pitchFamily="34" charset="0"/>
                <a:cs typeface="Calibri" panose="020F0502020204030204" pitchFamily="34" charset="0"/>
              </a:rPr>
              <a:t>of Basic Human Aspiration</a:t>
            </a:r>
            <a:endParaRPr lang="en-GB" altLang="en-US" sz="2200" dirty="0">
              <a:latin typeface="Arial" panose="020B0604020202020204" pitchFamily="34" charset="0"/>
              <a:cs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Happiness (</a:t>
            </a:r>
            <a:r>
              <a:rPr lang="en-IN" altLang="en-US">
                <a:latin typeface="Kruti Dev 010" pitchFamily="2" charset="0"/>
              </a:rPr>
              <a:t>Lkq[k</a:t>
            </a:r>
            <a:r>
              <a:rPr lang="en-IN" altLang="en-US"/>
              <a:t>)</a:t>
            </a:r>
          </a:p>
        </p:txBody>
      </p:sp>
      <p:sp>
        <p:nvSpPr>
          <p:cNvPr id="3" name="Text Placeholder 2"/>
          <p:cNvSpPr>
            <a:spLocks noGrp="1"/>
          </p:cNvSpPr>
          <p:nvPr>
            <p:ph type="body" sz="quarter" idx="13"/>
          </p:nvPr>
        </p:nvSpPr>
        <p:spPr/>
        <p:txBody>
          <a:bodyPr/>
          <a:lstStyle/>
          <a:p>
            <a:pPr marL="0" indent="0">
              <a:buFont typeface="Symbol" pitchFamily="18" charset="2"/>
              <a:buNone/>
              <a:defRPr/>
            </a:pPr>
            <a:r>
              <a:rPr sz="2400" dirty="0">
                <a:latin typeface="Arial" charset="0"/>
              </a:rPr>
              <a:t>Happiness = To be in a state of Harmony</a:t>
            </a:r>
          </a:p>
          <a:p>
            <a:pPr marL="0" indent="0">
              <a:buFont typeface="Symbol" pitchFamily="18" charset="2"/>
              <a:buNone/>
              <a:defRPr/>
            </a:pPr>
            <a:r>
              <a:rPr sz="3200" dirty="0">
                <a:solidFill>
                  <a:srgbClr val="0000FF"/>
                </a:solidFill>
                <a:latin typeface="Kruti Dev 010" pitchFamily="2" charset="0"/>
                <a:ea typeface="Kozuka Gothic Pro EL" pitchFamily="34" charset="-128"/>
              </a:rPr>
              <a:t>  </a:t>
            </a:r>
            <a:r>
              <a:rPr sz="3200" dirty="0" err="1">
                <a:solidFill>
                  <a:srgbClr val="0000FF"/>
                </a:solidFill>
                <a:latin typeface="Kruti Dev 010" pitchFamily="2" charset="0"/>
                <a:ea typeface="Kozuka Gothic Pro EL" pitchFamily="34" charset="-128"/>
              </a:rPr>
              <a:t>Lkq</a:t>
            </a:r>
            <a:r>
              <a:rPr sz="3200" dirty="0">
                <a:solidFill>
                  <a:srgbClr val="0000FF"/>
                </a:solidFill>
                <a:latin typeface="Kruti Dev 010" pitchFamily="2" charset="0"/>
                <a:ea typeface="Kozuka Gothic Pro EL" pitchFamily="34" charset="-128"/>
              </a:rPr>
              <a:t>[k	     ¾ </a:t>
            </a:r>
            <a:r>
              <a:rPr sz="3200" dirty="0" err="1">
                <a:solidFill>
                  <a:srgbClr val="0000FF"/>
                </a:solidFill>
                <a:latin typeface="Kruti Dev 010" pitchFamily="2" charset="0"/>
                <a:ea typeface="Kozuka Gothic Pro EL" pitchFamily="34" charset="-128"/>
              </a:rPr>
              <a:t>laxhr</a:t>
            </a:r>
            <a:r>
              <a:rPr sz="3200" dirty="0">
                <a:solidFill>
                  <a:srgbClr val="0000FF"/>
                </a:solidFill>
                <a:latin typeface="Kruti Dev 010" pitchFamily="2" charset="0"/>
                <a:ea typeface="Kozuka Gothic Pro EL" pitchFamily="34" charset="-128"/>
              </a:rPr>
              <a:t> </a:t>
            </a:r>
            <a:r>
              <a:rPr sz="3200" dirty="0" err="1">
                <a:solidFill>
                  <a:srgbClr val="0000FF"/>
                </a:solidFill>
                <a:latin typeface="Kruti Dev 010" pitchFamily="2" charset="0"/>
                <a:ea typeface="Kozuka Gothic Pro EL" pitchFamily="34" charset="-128"/>
              </a:rPr>
              <a:t>esa</a:t>
            </a:r>
            <a:r>
              <a:rPr sz="3200" dirty="0">
                <a:solidFill>
                  <a:srgbClr val="0000FF"/>
                </a:solidFill>
                <a:latin typeface="Kruti Dev 010" pitchFamily="2" charset="0"/>
                <a:ea typeface="Kozuka Gothic Pro EL" pitchFamily="34" charset="-128"/>
              </a:rPr>
              <a:t>] </a:t>
            </a:r>
            <a:r>
              <a:rPr sz="3200" dirty="0" err="1">
                <a:solidFill>
                  <a:srgbClr val="0000FF"/>
                </a:solidFill>
                <a:latin typeface="Kruti Dev 010" pitchFamily="2" charset="0"/>
                <a:ea typeface="Kozuka Gothic Pro EL" pitchFamily="34" charset="-128"/>
              </a:rPr>
              <a:t>O;oLFkk</a:t>
            </a:r>
            <a:r>
              <a:rPr sz="3200" dirty="0">
                <a:solidFill>
                  <a:srgbClr val="0000FF"/>
                </a:solidFill>
                <a:latin typeface="Kruti Dev 010" pitchFamily="2" charset="0"/>
                <a:ea typeface="Kozuka Gothic Pro EL" pitchFamily="34" charset="-128"/>
              </a:rPr>
              <a:t> </a:t>
            </a:r>
            <a:r>
              <a:rPr sz="3200" dirty="0" err="1">
                <a:solidFill>
                  <a:srgbClr val="0000FF"/>
                </a:solidFill>
                <a:latin typeface="Kruti Dev 010" pitchFamily="2" charset="0"/>
                <a:ea typeface="Kozuka Gothic Pro EL" pitchFamily="34" charset="-128"/>
              </a:rPr>
              <a:t>esa</a:t>
            </a:r>
            <a:r>
              <a:rPr sz="3200" dirty="0">
                <a:solidFill>
                  <a:srgbClr val="0000FF"/>
                </a:solidFill>
                <a:latin typeface="Kruti Dev 010" pitchFamily="2" charset="0"/>
                <a:ea typeface="Kozuka Gothic Pro EL" pitchFamily="34" charset="-128"/>
              </a:rPr>
              <a:t> </a:t>
            </a:r>
            <a:r>
              <a:rPr sz="3200" dirty="0" err="1">
                <a:solidFill>
                  <a:srgbClr val="0000FF"/>
                </a:solidFill>
                <a:latin typeface="Kruti Dev 010" pitchFamily="2" charset="0"/>
                <a:ea typeface="Kozuka Gothic Pro EL" pitchFamily="34" charset="-128"/>
              </a:rPr>
              <a:t>thuk</a:t>
            </a:r>
            <a:endParaRPr sz="3200" dirty="0">
              <a:solidFill>
                <a:srgbClr val="0000FF"/>
              </a:solidFill>
              <a:latin typeface="Kruti Dev 010" pitchFamily="2" charset="0"/>
              <a:ea typeface="Kozuka Gothic Pro EL" pitchFamily="34" charset="-128"/>
            </a:endParaRPr>
          </a:p>
          <a:p>
            <a:pPr marL="0" indent="0">
              <a:buFont typeface="Symbol" pitchFamily="18" charset="2"/>
              <a:buNone/>
              <a:defRPr/>
            </a:pPr>
            <a:endParaRPr sz="3200" dirty="0">
              <a:solidFill>
                <a:srgbClr val="1E00AA"/>
              </a:solidFill>
              <a:latin typeface="Kruti Dev 010" pitchFamily="2" charset="0"/>
              <a:ea typeface="Kozuka Gothic Pro EL" pitchFamily="34" charset="-128"/>
            </a:endParaRPr>
          </a:p>
          <a:p>
            <a:pPr marL="0" indent="0">
              <a:buFont typeface="Symbol" pitchFamily="18" charset="2"/>
              <a:buNone/>
              <a:defRPr/>
            </a:pPr>
            <a:r>
              <a:rPr sz="2400" dirty="0">
                <a:solidFill>
                  <a:srgbClr val="FF0000"/>
                </a:solidFill>
                <a:latin typeface="Arial" charset="0"/>
              </a:rPr>
              <a:t>Unhappiness = To be forced to be in a state of Contradiction</a:t>
            </a:r>
          </a:p>
          <a:p>
            <a:pPr marL="0" indent="0">
              <a:buFont typeface="Symbol" pitchFamily="18" charset="2"/>
              <a:buNone/>
              <a:defRPr/>
            </a:pPr>
            <a:r>
              <a:rPr sz="2400" dirty="0">
                <a:solidFill>
                  <a:srgbClr val="FF0000"/>
                </a:solidFill>
                <a:latin typeface="Arial" charset="0"/>
              </a:rPr>
              <a:t>   </a:t>
            </a:r>
            <a:r>
              <a:rPr sz="3200" dirty="0">
                <a:solidFill>
                  <a:srgbClr val="FF0000"/>
                </a:solidFill>
                <a:latin typeface="Kruti Dev 010" pitchFamily="2" charset="0"/>
              </a:rPr>
              <a:t>nq[k 	     </a:t>
            </a:r>
            <a:r>
              <a:rPr sz="3200" dirty="0">
                <a:solidFill>
                  <a:srgbClr val="FF0000"/>
                </a:solidFill>
                <a:latin typeface="Kruti Dev 010" pitchFamily="2" charset="0"/>
                <a:ea typeface="Kozuka Gothic Pro EL" pitchFamily="34" charset="-128"/>
              </a:rPr>
              <a:t>¾ </a:t>
            </a:r>
            <a:r>
              <a:rPr sz="3200" dirty="0" err="1">
                <a:solidFill>
                  <a:srgbClr val="FF0000"/>
                </a:solidFill>
                <a:latin typeface="Kruti Dev 010" pitchFamily="2" charset="0"/>
              </a:rPr>
              <a:t>varfoZjks</a:t>
            </a:r>
            <a:r>
              <a:rPr sz="3200" dirty="0">
                <a:solidFill>
                  <a:srgbClr val="FF0000"/>
                </a:solidFill>
                <a:latin typeface="Kruti Dev 010" pitchFamily="2" charset="0"/>
              </a:rPr>
              <a:t>/k </a:t>
            </a:r>
            <a:r>
              <a:rPr sz="3200" dirty="0" err="1">
                <a:solidFill>
                  <a:srgbClr val="FF0000"/>
                </a:solidFill>
                <a:latin typeface="Kruti Dev 010" pitchFamily="2" charset="0"/>
                <a:ea typeface="Kozuka Gothic Pro EL" pitchFamily="34" charset="-128"/>
              </a:rPr>
              <a:t>esa</a:t>
            </a:r>
            <a:r>
              <a:rPr sz="3200" dirty="0">
                <a:solidFill>
                  <a:srgbClr val="FF0000"/>
                </a:solidFill>
                <a:latin typeface="Kruti Dev 010" pitchFamily="2" charset="0"/>
                <a:ea typeface="Kozuka Gothic Pro EL" pitchFamily="34" charset="-128"/>
              </a:rPr>
              <a:t>] </a:t>
            </a:r>
            <a:r>
              <a:rPr sz="3200" dirty="0" err="1">
                <a:solidFill>
                  <a:srgbClr val="FF0000"/>
                </a:solidFill>
                <a:latin typeface="Kruti Dev 010" pitchFamily="2" charset="0"/>
                <a:ea typeface="Kozuka Gothic Pro EL" pitchFamily="34" charset="-128"/>
              </a:rPr>
              <a:t>vO;oLFkk</a:t>
            </a:r>
            <a:r>
              <a:rPr sz="3200" dirty="0">
                <a:solidFill>
                  <a:srgbClr val="FF0000"/>
                </a:solidFill>
                <a:latin typeface="Kruti Dev 010" pitchFamily="2" charset="0"/>
                <a:ea typeface="Kozuka Gothic Pro EL" pitchFamily="34" charset="-128"/>
              </a:rPr>
              <a:t> </a:t>
            </a:r>
            <a:r>
              <a:rPr sz="3200" dirty="0" err="1">
                <a:solidFill>
                  <a:srgbClr val="FF0000"/>
                </a:solidFill>
                <a:latin typeface="Kruti Dev 010" pitchFamily="2" charset="0"/>
                <a:ea typeface="Kozuka Gothic Pro EL" pitchFamily="34" charset="-128"/>
              </a:rPr>
              <a:t>esa</a:t>
            </a:r>
            <a:r>
              <a:rPr sz="3200" dirty="0">
                <a:solidFill>
                  <a:srgbClr val="FF0000"/>
                </a:solidFill>
                <a:latin typeface="Kruti Dev 010" pitchFamily="2" charset="0"/>
                <a:ea typeface="Kozuka Gothic Pro EL" pitchFamily="34" charset="-128"/>
              </a:rPr>
              <a:t>] thu</a:t>
            </a:r>
            <a:r>
              <a:rPr sz="3200" dirty="0">
                <a:solidFill>
                  <a:srgbClr val="FF0000"/>
                </a:solidFill>
                <a:latin typeface="Kruti Dev 010"/>
                <a:ea typeface="Kozuka Gothic Pro EL" pitchFamily="34" charset="-128"/>
              </a:rPr>
              <a:t>s ds </a:t>
            </a:r>
            <a:r>
              <a:rPr sz="3200" dirty="0" err="1">
                <a:solidFill>
                  <a:srgbClr val="FF0000"/>
                </a:solidFill>
                <a:latin typeface="Kruti Dev 010"/>
                <a:ea typeface="Kozuka Gothic Pro EL" pitchFamily="34" charset="-128"/>
              </a:rPr>
              <a:t>fy;s</a:t>
            </a:r>
            <a:r>
              <a:rPr sz="3200" dirty="0">
                <a:solidFill>
                  <a:srgbClr val="FF0000"/>
                </a:solidFill>
                <a:latin typeface="Kruti Dev 010"/>
                <a:ea typeface="Kozuka Gothic Pro EL" pitchFamily="34" charset="-128"/>
              </a:rPr>
              <a:t> ck/; </a:t>
            </a:r>
            <a:r>
              <a:rPr sz="3200" dirty="0" err="1">
                <a:solidFill>
                  <a:srgbClr val="FF0000"/>
                </a:solidFill>
                <a:latin typeface="Kruti Dev 010"/>
                <a:ea typeface="Kozuka Gothic Pro EL" pitchFamily="34" charset="-128"/>
              </a:rPr>
              <a:t>g®uk</a:t>
            </a:r>
            <a:endParaRPr sz="3200" dirty="0">
              <a:solidFill>
                <a:srgbClr val="FF0000"/>
              </a:solidFill>
              <a:latin typeface="Kruti Dev 010"/>
              <a:ea typeface="Kozuka Gothic Pro EL" pitchFamily="34" charset="-128"/>
            </a:endParaRPr>
          </a:p>
          <a:p>
            <a:pPr marL="0" indent="0">
              <a:buFont typeface="Symbol" pitchFamily="18" charset="2"/>
              <a:buNone/>
              <a:defRPr/>
            </a:pPr>
            <a:endParaRPr sz="3200" dirty="0">
              <a:solidFill>
                <a:srgbClr val="FF0000"/>
              </a:solidFill>
              <a:latin typeface="Kruti Dev 010"/>
              <a:ea typeface="Kozuka Gothic Pro EL" pitchFamily="34" charset="-128"/>
            </a:endParaRPr>
          </a:p>
          <a:p>
            <a:pPr marL="0" indent="0">
              <a:buFont typeface="Symbol" pitchFamily="18" charset="2"/>
              <a:buNone/>
              <a:defRPr/>
            </a:pPr>
            <a:r>
              <a:rPr sz="2400" dirty="0">
                <a:solidFill>
                  <a:srgbClr val="FF0000"/>
                </a:solidFill>
                <a:latin typeface="Arial" charset="0"/>
              </a:rPr>
              <a:t>Happiness and Excitement are not the same </a:t>
            </a:r>
            <a:r>
              <a:rPr lang="en-IN" sz="2400" dirty="0">
                <a:solidFill>
                  <a:srgbClr val="FF0000"/>
                </a:solidFill>
                <a:latin typeface="Arial" charset="0"/>
              </a:rPr>
              <a:t>–</a:t>
            </a:r>
            <a:r>
              <a:rPr sz="2400" dirty="0">
                <a:solidFill>
                  <a:srgbClr val="FF0000"/>
                </a:solidFill>
                <a:latin typeface="Arial" charset="0"/>
              </a:rPr>
              <a:t> they are two different things</a:t>
            </a:r>
            <a:endParaRPr sz="2400" dirty="0"/>
          </a:p>
          <a:p>
            <a:pPr>
              <a:defRPr/>
            </a:pPr>
            <a:endParaRPr sz="3200" dirty="0">
              <a:solidFill>
                <a:srgbClr val="FF0000"/>
              </a:solidFill>
              <a:latin typeface="Arial" charset="0"/>
            </a:endParaRPr>
          </a:p>
          <a:p>
            <a:pPr>
              <a:defRPr/>
            </a:pPr>
            <a:endParaRPr sz="3200" dirty="0">
              <a:solidFill>
                <a:srgbClr val="1E00AA"/>
              </a:solidFill>
              <a:latin typeface="Kruti Dev 010" pitchFamily="2" charset="0"/>
              <a:ea typeface="Kozuka Gothic Pro EL" pitchFamily="34" charset="-128"/>
            </a:endParaRPr>
          </a:p>
          <a:p>
            <a:pPr>
              <a:defRPr/>
            </a:pPr>
            <a:endParaRPr dirty="0"/>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8872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636A83D-F3B9-4EFD-97B8-EA1B8C807899}"/>
              </a:ext>
            </a:extLst>
          </p:cNvPr>
          <p:cNvSpPr>
            <a:spLocks noGrp="1"/>
          </p:cNvSpPr>
          <p:nvPr>
            <p:ph sz="half" idx="1"/>
          </p:nvPr>
        </p:nvSpPr>
        <p:spPr/>
        <p:txBody>
          <a:bodyPr/>
          <a:lstStyle/>
          <a:p>
            <a:pPr marL="0" indent="0">
              <a:buFont typeface="Symbol" pitchFamily="18" charset="2"/>
              <a:buNone/>
              <a:defRPr/>
            </a:pPr>
            <a:r>
              <a:rPr lang="en-IN" sz="2000" dirty="0"/>
              <a:t>Eating delicious food</a:t>
            </a:r>
          </a:p>
          <a:p>
            <a:pPr marL="0" indent="0">
              <a:buFont typeface="Symbol" pitchFamily="18" charset="2"/>
              <a:buNone/>
              <a:defRPr/>
            </a:pPr>
            <a:r>
              <a:rPr lang="en-IN" sz="2000" dirty="0"/>
              <a:t>Listening to favourite music</a:t>
            </a:r>
          </a:p>
          <a:p>
            <a:pPr marL="0" indent="0">
              <a:buFont typeface="Symbol" pitchFamily="18" charset="2"/>
              <a:buNone/>
              <a:defRPr/>
            </a:pPr>
            <a:r>
              <a:rPr lang="en-IN" sz="2000" dirty="0"/>
              <a:t>Getting appreciation for looks, voice, clothes</a:t>
            </a:r>
          </a:p>
          <a:p>
            <a:pPr marL="0" indent="0">
              <a:buFont typeface="Symbol" pitchFamily="18" charset="2"/>
              <a:buNone/>
              <a:defRPr/>
            </a:pPr>
            <a:r>
              <a:rPr lang="en-IN" sz="2000" dirty="0"/>
              <a:t>Watching a thriller movie</a:t>
            </a:r>
          </a:p>
          <a:p>
            <a:pPr marL="0" indent="0">
              <a:buFont typeface="Symbol" pitchFamily="18" charset="2"/>
              <a:buNone/>
              <a:defRPr/>
            </a:pPr>
            <a:r>
              <a:rPr lang="en-IN" sz="2000" dirty="0"/>
              <a:t>Favourite team winning a match…</a:t>
            </a:r>
          </a:p>
          <a:p>
            <a:pPr marL="0" indent="0">
              <a:buFont typeface="Symbol" pitchFamily="18" charset="2"/>
              <a:buNone/>
              <a:defRPr/>
            </a:pPr>
            <a:endParaRPr lang="en-IN" sz="2000" dirty="0"/>
          </a:p>
          <a:p>
            <a:pPr marL="0" indent="0">
              <a:buFont typeface="Symbol" pitchFamily="18" charset="2"/>
              <a:buNone/>
              <a:defRPr/>
            </a:pPr>
            <a:r>
              <a:rPr lang="en-IN" sz="2000" dirty="0"/>
              <a:t>Pleasure (from favourable sensation)</a:t>
            </a:r>
            <a:endParaRPr lang="en-IN" sz="2000" dirty="0">
              <a:latin typeface="Arial" charset="0"/>
              <a:cs typeface="Arial" charset="0"/>
            </a:endParaRPr>
          </a:p>
          <a:p>
            <a:pPr marL="0" indent="0">
              <a:buFont typeface="Symbol" pitchFamily="18" charset="2"/>
              <a:buNone/>
              <a:defRPr/>
            </a:pPr>
            <a:r>
              <a:rPr lang="en-IN" sz="2000" dirty="0"/>
              <a:t>Attention, appreciation… (favourable feelings) from others</a:t>
            </a:r>
          </a:p>
          <a:p>
            <a:pPr marL="0" indent="0">
              <a:buFont typeface="Symbol" pitchFamily="18" charset="2"/>
              <a:buNone/>
              <a:defRPr/>
            </a:pPr>
            <a:endParaRPr lang="en-IN" sz="2000" dirty="0"/>
          </a:p>
          <a:p>
            <a:pPr marL="0" indent="0">
              <a:buFont typeface="Symbol" pitchFamily="18" charset="2"/>
              <a:buNone/>
              <a:defRPr/>
            </a:pPr>
            <a:r>
              <a:rPr lang="en-IN" sz="2000" dirty="0"/>
              <a:t>Sometimes “happiness” i.e., excitement…</a:t>
            </a:r>
          </a:p>
          <a:p>
            <a:pPr marL="0" indent="0">
              <a:buFont typeface="Symbol" pitchFamily="18" charset="2"/>
              <a:buNone/>
              <a:defRPr/>
            </a:pPr>
            <a:r>
              <a:rPr lang="en-IN" sz="2000" dirty="0"/>
              <a:t>Sometimes “unhappiness” i.e., depression…</a:t>
            </a:r>
          </a:p>
          <a:p>
            <a:pPr marL="0" indent="0">
              <a:buFont typeface="Symbol" pitchFamily="18" charset="2"/>
              <a:buNone/>
              <a:defRPr/>
            </a:pPr>
            <a:endParaRPr lang="en-IN" sz="2000" dirty="0"/>
          </a:p>
          <a:p>
            <a:pPr marL="0" indent="0">
              <a:buNone/>
              <a:defRPr/>
            </a:pPr>
            <a:r>
              <a:rPr lang="en-IN" sz="2000" dirty="0">
                <a:solidFill>
                  <a:srgbClr val="FF0000"/>
                </a:solidFill>
              </a:rPr>
              <a:t>Dependence on outside, </a:t>
            </a:r>
            <a:r>
              <a:rPr lang="en-IN" sz="2000" dirty="0">
                <a:solidFill>
                  <a:srgbClr val="FF0000"/>
                </a:solidFill>
                <a:latin typeface="Arial" charset="0"/>
                <a:cs typeface="Arial" charset="0"/>
                <a:sym typeface="Wingdings" pitchFamily="2" charset="2"/>
              </a:rPr>
              <a:t>temporary, not definite, </a:t>
            </a:r>
            <a:r>
              <a:rPr lang="en-IN" sz="2000" dirty="0">
                <a:solidFill>
                  <a:srgbClr val="FF0000"/>
                </a:solidFill>
              </a:rPr>
              <a:t>can’t be continuous</a:t>
            </a:r>
          </a:p>
          <a:p>
            <a:pPr marL="0" indent="0">
              <a:buFont typeface="Symbol" pitchFamily="18" charset="2"/>
              <a:buNone/>
              <a:defRPr/>
            </a:pPr>
            <a:endParaRPr lang="en-IN" sz="2000" dirty="0"/>
          </a:p>
        </p:txBody>
      </p:sp>
      <p:sp>
        <p:nvSpPr>
          <p:cNvPr id="9" name="Content Placeholder 8">
            <a:extLst>
              <a:ext uri="{FF2B5EF4-FFF2-40B4-BE49-F238E27FC236}">
                <a16:creationId xmlns:a16="http://schemas.microsoft.com/office/drawing/2014/main" id="{C81B75BC-A6C5-43C5-A7D4-277A780C5522}"/>
              </a:ext>
            </a:extLst>
          </p:cNvPr>
          <p:cNvSpPr>
            <a:spLocks noGrp="1"/>
          </p:cNvSpPr>
          <p:nvPr>
            <p:ph sz="half" idx="2"/>
          </p:nvPr>
        </p:nvSpPr>
        <p:spPr/>
        <p:txBody>
          <a:bodyPr/>
          <a:lstStyle/>
          <a:p>
            <a:pPr marL="0" indent="0">
              <a:buNone/>
            </a:pPr>
            <a:r>
              <a:rPr lang="en-US" sz="2000" dirty="0">
                <a:latin typeface="Arial" charset="0"/>
              </a:rPr>
              <a:t>Right understanding</a:t>
            </a:r>
          </a:p>
          <a:p>
            <a:pPr marL="0" indent="0">
              <a:buNone/>
            </a:pPr>
            <a:r>
              <a:rPr lang="en-US" sz="2000" dirty="0">
                <a:latin typeface="Arial" charset="0"/>
              </a:rPr>
              <a:t>Right feeling</a:t>
            </a:r>
          </a:p>
          <a:p>
            <a:pPr marL="0" indent="0">
              <a:buFont typeface="Symbol" pitchFamily="18" charset="2"/>
              <a:buNone/>
              <a:defRPr/>
            </a:pPr>
            <a:endParaRPr lang="en-US" sz="2000" dirty="0">
              <a:latin typeface="Arial" charset="0"/>
            </a:endParaRPr>
          </a:p>
          <a:p>
            <a:pPr marL="0" indent="0">
              <a:buFont typeface="Symbol" pitchFamily="18" charset="2"/>
              <a:buNone/>
              <a:defRPr/>
            </a:pPr>
            <a:r>
              <a:rPr lang="en-US" sz="2000" dirty="0">
                <a:latin typeface="Arial" charset="0"/>
              </a:rPr>
              <a:t>Happiness = To be in a state of Harmony</a:t>
            </a:r>
          </a:p>
          <a:p>
            <a:pPr marL="0" indent="0">
              <a:buNone/>
            </a:pPr>
            <a:endParaRPr lang="en-IN" sz="2000" dirty="0"/>
          </a:p>
          <a:p>
            <a:pPr marL="0" indent="0">
              <a:buNone/>
            </a:pPr>
            <a:r>
              <a:rPr lang="en-US" sz="2000" dirty="0">
                <a:latin typeface="Arial" charset="0"/>
              </a:rPr>
              <a:t>Continuous</a:t>
            </a:r>
          </a:p>
          <a:p>
            <a:pPr marL="0" indent="0">
              <a:buNone/>
            </a:pPr>
            <a:r>
              <a:rPr lang="en-US" sz="2000" dirty="0">
                <a:latin typeface="Arial" charset="0"/>
              </a:rPr>
              <a:t>Definite</a:t>
            </a:r>
          </a:p>
          <a:p>
            <a:pPr marL="0" indent="0">
              <a:buNone/>
            </a:pPr>
            <a:r>
              <a:rPr lang="en-US" sz="2000" dirty="0">
                <a:latin typeface="Arial" charset="0"/>
              </a:rPr>
              <a:t>No dependence on outside</a:t>
            </a:r>
          </a:p>
          <a:p>
            <a:pPr marL="0" indent="0">
              <a:buNone/>
            </a:pPr>
            <a:endParaRPr lang="en-IN" sz="2000" dirty="0"/>
          </a:p>
        </p:txBody>
      </p:sp>
      <p:sp>
        <p:nvSpPr>
          <p:cNvPr id="7" name="Title 6">
            <a:extLst>
              <a:ext uri="{FF2B5EF4-FFF2-40B4-BE49-F238E27FC236}">
                <a16:creationId xmlns:a16="http://schemas.microsoft.com/office/drawing/2014/main" id="{B8963791-928B-40A4-8F2B-4817229975AD}"/>
              </a:ext>
            </a:extLst>
          </p:cNvPr>
          <p:cNvSpPr>
            <a:spLocks noGrp="1"/>
          </p:cNvSpPr>
          <p:nvPr>
            <p:ph type="title"/>
          </p:nvPr>
        </p:nvSpPr>
        <p:spPr/>
        <p:txBody>
          <a:bodyPr/>
          <a:lstStyle/>
          <a:p>
            <a:r>
              <a:rPr lang="en-US" dirty="0"/>
              <a:t>Excitement</a:t>
            </a:r>
            <a:endParaRPr lang="en-IN" dirty="0"/>
          </a:p>
        </p:txBody>
      </p:sp>
      <p:sp>
        <p:nvSpPr>
          <p:cNvPr id="10" name="Content Placeholder 9">
            <a:extLst>
              <a:ext uri="{FF2B5EF4-FFF2-40B4-BE49-F238E27FC236}">
                <a16:creationId xmlns:a16="http://schemas.microsoft.com/office/drawing/2014/main" id="{95173C21-C77E-48D2-9093-3D199270334E}"/>
              </a:ext>
            </a:extLst>
          </p:cNvPr>
          <p:cNvSpPr>
            <a:spLocks noGrp="1"/>
          </p:cNvSpPr>
          <p:nvPr>
            <p:ph sz="quarter" idx="10"/>
          </p:nvPr>
        </p:nvSpPr>
        <p:spPr/>
        <p:txBody>
          <a:bodyPr/>
          <a:lstStyle/>
          <a:p>
            <a:r>
              <a:rPr lang="en-US" dirty="0"/>
              <a:t>Happiness</a:t>
            </a:r>
            <a:endParaRPr lang="en-IN" dirty="0"/>
          </a:p>
        </p:txBody>
      </p:sp>
      <p:cxnSp>
        <p:nvCxnSpPr>
          <p:cNvPr id="11" name="Straight Arrow Connector 10">
            <a:extLst>
              <a:ext uri="{FF2B5EF4-FFF2-40B4-BE49-F238E27FC236}">
                <a16:creationId xmlns:a16="http://schemas.microsoft.com/office/drawing/2014/main" id="{002B9540-E0D1-4A19-86A2-7B247D92E1F2}"/>
              </a:ext>
            </a:extLst>
          </p:cNvPr>
          <p:cNvCxnSpPr>
            <a:cxnSpLocks/>
          </p:cNvCxnSpPr>
          <p:nvPr/>
        </p:nvCxnSpPr>
        <p:spPr>
          <a:xfrm>
            <a:off x="2819400" y="3777734"/>
            <a:ext cx="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7A0E59-D0D9-422B-AE28-79A26C131B09}"/>
              </a:ext>
            </a:extLst>
          </p:cNvPr>
          <p:cNvCxnSpPr>
            <a:cxnSpLocks/>
          </p:cNvCxnSpPr>
          <p:nvPr/>
        </p:nvCxnSpPr>
        <p:spPr>
          <a:xfrm>
            <a:off x="8768044" y="5257800"/>
            <a:ext cx="3195356" cy="0"/>
          </a:xfrm>
          <a:prstGeom prst="line">
            <a:avLst/>
          </a:prstGeom>
          <a:ln w="1905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17" name="Freeform 13">
            <a:extLst>
              <a:ext uri="{FF2B5EF4-FFF2-40B4-BE49-F238E27FC236}">
                <a16:creationId xmlns:a16="http://schemas.microsoft.com/office/drawing/2014/main" id="{020B65A3-AAE4-4723-BC1C-299E698A1CA8}"/>
              </a:ext>
            </a:extLst>
          </p:cNvPr>
          <p:cNvSpPr/>
          <p:nvPr/>
        </p:nvSpPr>
        <p:spPr>
          <a:xfrm>
            <a:off x="8915400" y="4343400"/>
            <a:ext cx="2903659" cy="1766102"/>
          </a:xfrm>
          <a:custGeom>
            <a:avLst/>
            <a:gdLst>
              <a:gd name="connsiteX0" fmla="*/ 0 w 2456597"/>
              <a:gd name="connsiteY0" fmla="*/ 1394346 h 2661314"/>
              <a:gd name="connsiteX1" fmla="*/ 573206 w 2456597"/>
              <a:gd name="connsiteY1" fmla="*/ 425355 h 2661314"/>
              <a:gd name="connsiteX2" fmla="*/ 668740 w 2456597"/>
              <a:gd name="connsiteY2" fmla="*/ 2049439 h 2661314"/>
              <a:gd name="connsiteX3" fmla="*/ 1132764 w 2456597"/>
              <a:gd name="connsiteY3" fmla="*/ 84161 h 2661314"/>
              <a:gd name="connsiteX4" fmla="*/ 1624084 w 2456597"/>
              <a:gd name="connsiteY4" fmla="*/ 2554406 h 2661314"/>
              <a:gd name="connsiteX5" fmla="*/ 1801504 w 2456597"/>
              <a:gd name="connsiteY5" fmla="*/ 725606 h 2661314"/>
              <a:gd name="connsiteX6" fmla="*/ 2006221 w 2456597"/>
              <a:gd name="connsiteY6" fmla="*/ 1858370 h 2661314"/>
              <a:gd name="connsiteX7" fmla="*/ 2197290 w 2456597"/>
              <a:gd name="connsiteY7" fmla="*/ 1189630 h 2661314"/>
              <a:gd name="connsiteX8" fmla="*/ 2456597 w 2456597"/>
              <a:gd name="connsiteY8" fmla="*/ 1612710 h 2661314"/>
              <a:gd name="connsiteX9" fmla="*/ 2456597 w 2456597"/>
              <a:gd name="connsiteY9" fmla="*/ 1612710 h 2661314"/>
              <a:gd name="connsiteX10" fmla="*/ 2456597 w 2456597"/>
              <a:gd name="connsiteY10" fmla="*/ 1626358 h 2661314"/>
              <a:gd name="connsiteX11" fmla="*/ 2456597 w 2456597"/>
              <a:gd name="connsiteY11" fmla="*/ 1626358 h 266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6597" h="2661314">
                <a:moveTo>
                  <a:pt x="0" y="1394346"/>
                </a:moveTo>
                <a:cubicBezTo>
                  <a:pt x="230874" y="855259"/>
                  <a:pt x="461749" y="316173"/>
                  <a:pt x="573206" y="425355"/>
                </a:cubicBezTo>
                <a:cubicBezTo>
                  <a:pt x="684663" y="534537"/>
                  <a:pt x="575480" y="2106305"/>
                  <a:pt x="668740" y="2049439"/>
                </a:cubicBezTo>
                <a:cubicBezTo>
                  <a:pt x="762000" y="1992573"/>
                  <a:pt x="973540" y="0"/>
                  <a:pt x="1132764" y="84161"/>
                </a:cubicBezTo>
                <a:cubicBezTo>
                  <a:pt x="1291988" y="168322"/>
                  <a:pt x="1512627" y="2447498"/>
                  <a:pt x="1624084" y="2554406"/>
                </a:cubicBezTo>
                <a:cubicBezTo>
                  <a:pt x="1735541" y="2661314"/>
                  <a:pt x="1737815" y="841612"/>
                  <a:pt x="1801504" y="725606"/>
                </a:cubicBezTo>
                <a:cubicBezTo>
                  <a:pt x="1865193" y="609600"/>
                  <a:pt x="1940257" y="1781033"/>
                  <a:pt x="2006221" y="1858370"/>
                </a:cubicBezTo>
                <a:cubicBezTo>
                  <a:pt x="2072185" y="1935707"/>
                  <a:pt x="2122227" y="1230573"/>
                  <a:pt x="2197290" y="1189630"/>
                </a:cubicBezTo>
                <a:cubicBezTo>
                  <a:pt x="2272353" y="1148687"/>
                  <a:pt x="2456597" y="1612710"/>
                  <a:pt x="2456597" y="1612710"/>
                </a:cubicBezTo>
                <a:lnTo>
                  <a:pt x="2456597" y="1612710"/>
                </a:lnTo>
                <a:lnTo>
                  <a:pt x="2456597" y="1626358"/>
                </a:lnTo>
                <a:lnTo>
                  <a:pt x="2456597" y="162635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0" name="TextBox 19">
            <a:extLst>
              <a:ext uri="{FF2B5EF4-FFF2-40B4-BE49-F238E27FC236}">
                <a16:creationId xmlns:a16="http://schemas.microsoft.com/office/drawing/2014/main" id="{4A9668F0-7323-4F8C-9FD6-E8FA5BEB2FE9}"/>
              </a:ext>
            </a:extLst>
          </p:cNvPr>
          <p:cNvSpPr txBox="1"/>
          <p:nvPr/>
        </p:nvSpPr>
        <p:spPr>
          <a:xfrm>
            <a:off x="8991600" y="4082534"/>
            <a:ext cx="2522659" cy="369332"/>
          </a:xfrm>
          <a:prstGeom prst="rect">
            <a:avLst/>
          </a:prstGeom>
          <a:noFill/>
        </p:spPr>
        <p:txBody>
          <a:bodyPr wrap="square">
            <a:spAutoFit/>
          </a:bodyPr>
          <a:lstStyle/>
          <a:p>
            <a:r>
              <a:rPr lang="en-IN" dirty="0"/>
              <a:t>🥳 </a:t>
            </a:r>
            <a:r>
              <a:rPr lang="en-IN" sz="1800" dirty="0"/>
              <a:t>Excitement…</a:t>
            </a:r>
            <a:endParaRPr lang="en-IN" dirty="0"/>
          </a:p>
        </p:txBody>
      </p:sp>
      <p:sp>
        <p:nvSpPr>
          <p:cNvPr id="22" name="TextBox 21">
            <a:extLst>
              <a:ext uri="{FF2B5EF4-FFF2-40B4-BE49-F238E27FC236}">
                <a16:creationId xmlns:a16="http://schemas.microsoft.com/office/drawing/2014/main" id="{88B2A4F2-090F-4EB9-9F40-0284B66BB000}"/>
              </a:ext>
            </a:extLst>
          </p:cNvPr>
          <p:cNvSpPr txBox="1"/>
          <p:nvPr/>
        </p:nvSpPr>
        <p:spPr>
          <a:xfrm>
            <a:off x="8991600" y="5791200"/>
            <a:ext cx="2217859" cy="369332"/>
          </a:xfrm>
          <a:prstGeom prst="rect">
            <a:avLst/>
          </a:prstGeom>
          <a:noFill/>
        </p:spPr>
        <p:txBody>
          <a:bodyPr wrap="square">
            <a:spAutoFit/>
          </a:bodyPr>
          <a:lstStyle/>
          <a:p>
            <a:pPr>
              <a:defRPr/>
            </a:pPr>
            <a:r>
              <a:rPr lang="en-IN" dirty="0"/>
              <a:t>😣 </a:t>
            </a:r>
            <a:r>
              <a:rPr lang="en-IN" sz="1800" dirty="0"/>
              <a:t>Depression…</a:t>
            </a:r>
          </a:p>
        </p:txBody>
      </p:sp>
      <p:sp>
        <p:nvSpPr>
          <p:cNvPr id="25" name="TextBox 24">
            <a:extLst>
              <a:ext uri="{FF2B5EF4-FFF2-40B4-BE49-F238E27FC236}">
                <a16:creationId xmlns:a16="http://schemas.microsoft.com/office/drawing/2014/main" id="{B6D10E3A-01C5-4E06-9306-B9FC2472BCEF}"/>
              </a:ext>
            </a:extLst>
          </p:cNvPr>
          <p:cNvSpPr txBox="1"/>
          <p:nvPr/>
        </p:nvSpPr>
        <p:spPr>
          <a:xfrm>
            <a:off x="6477000" y="5050073"/>
            <a:ext cx="2522659" cy="369332"/>
          </a:xfrm>
          <a:prstGeom prst="rect">
            <a:avLst/>
          </a:prstGeom>
          <a:noFill/>
        </p:spPr>
        <p:txBody>
          <a:bodyPr wrap="square">
            <a:spAutoFit/>
          </a:bodyPr>
          <a:lstStyle/>
          <a:p>
            <a:r>
              <a:rPr lang="en-IN" dirty="0"/>
              <a:t>😊 State </a:t>
            </a:r>
            <a:r>
              <a:rPr lang="en-IN" sz="1800" dirty="0"/>
              <a:t>of harmony</a:t>
            </a:r>
            <a:endParaRPr lang="en-IN" dirty="0"/>
          </a:p>
        </p:txBody>
      </p:sp>
    </p:spTree>
    <p:extLst>
      <p:ext uri="{BB962C8B-B14F-4D97-AF65-F5344CB8AC3E}">
        <p14:creationId xmlns:p14="http://schemas.microsoft.com/office/powerpoint/2010/main" val="56185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B0769D-3717-41BB-A927-C45B33B5B95A}"/>
              </a:ext>
            </a:extLst>
          </p:cNvPr>
          <p:cNvSpPr>
            <a:spLocks noGrp="1"/>
          </p:cNvSpPr>
          <p:nvPr>
            <p:ph type="title"/>
          </p:nvPr>
        </p:nvSpPr>
        <p:spPr/>
        <p:txBody>
          <a:bodyPr/>
          <a:lstStyle/>
          <a:p>
            <a:r>
              <a:rPr lang="en-US" dirty="0"/>
              <a:t>Excitement</a:t>
            </a:r>
            <a:endParaRPr lang="en-IN" dirty="0"/>
          </a:p>
        </p:txBody>
      </p:sp>
      <p:sp>
        <p:nvSpPr>
          <p:cNvPr id="46" name="TextBox 45">
            <a:extLst>
              <a:ext uri="{FF2B5EF4-FFF2-40B4-BE49-F238E27FC236}">
                <a16:creationId xmlns:a16="http://schemas.microsoft.com/office/drawing/2014/main" id="{CA01C8A6-E4D6-4887-8483-1B924DA39B96}"/>
              </a:ext>
            </a:extLst>
          </p:cNvPr>
          <p:cNvSpPr txBox="1"/>
          <p:nvPr/>
        </p:nvSpPr>
        <p:spPr>
          <a:xfrm>
            <a:off x="76200" y="2910069"/>
            <a:ext cx="12115800" cy="381000"/>
          </a:xfrm>
          <a:prstGeom prst="rect">
            <a:avLst/>
          </a:prstGeom>
          <a:noFill/>
        </p:spPr>
        <p:txBody>
          <a:bodyPr wrap="square">
            <a:spAutoFit/>
          </a:bodyPr>
          <a:lstStyle/>
          <a:p>
            <a:pPr marL="0" indent="0" algn="ctr">
              <a:buFont typeface="Wingdings" pitchFamily="2" charset="2"/>
              <a:buNone/>
              <a:defRPr/>
            </a:pPr>
            <a:r>
              <a:rPr lang="en-IN" sz="1800" dirty="0">
                <a:solidFill>
                  <a:srgbClr val="FF0000"/>
                </a:solidFill>
              </a:rPr>
              <a:t>Dependence on outside, </a:t>
            </a:r>
            <a:r>
              <a:rPr lang="en-IN" sz="1800" dirty="0">
                <a:solidFill>
                  <a:srgbClr val="FF0000"/>
                </a:solidFill>
                <a:latin typeface="Arial" charset="0"/>
                <a:cs typeface="Arial" charset="0"/>
                <a:sym typeface="Wingdings" pitchFamily="2" charset="2"/>
              </a:rPr>
              <a:t>temporary, not definite, </a:t>
            </a:r>
            <a:r>
              <a:rPr lang="en-IN" sz="1800" dirty="0">
                <a:solidFill>
                  <a:srgbClr val="FF0000"/>
                </a:solidFill>
              </a:rPr>
              <a:t>can’t be continuous</a:t>
            </a:r>
          </a:p>
        </p:txBody>
      </p:sp>
      <p:grpSp>
        <p:nvGrpSpPr>
          <p:cNvPr id="49" name="Group 48">
            <a:extLst>
              <a:ext uri="{FF2B5EF4-FFF2-40B4-BE49-F238E27FC236}">
                <a16:creationId xmlns:a16="http://schemas.microsoft.com/office/drawing/2014/main" id="{B825817C-1499-46C2-BF05-3EA277593826}"/>
              </a:ext>
            </a:extLst>
          </p:cNvPr>
          <p:cNvGrpSpPr/>
          <p:nvPr/>
        </p:nvGrpSpPr>
        <p:grpSpPr>
          <a:xfrm>
            <a:off x="76200" y="914400"/>
            <a:ext cx="6553200" cy="1995669"/>
            <a:chOff x="76200" y="914400"/>
            <a:chExt cx="6553200" cy="1995669"/>
          </a:xfrm>
        </p:grpSpPr>
        <p:sp>
          <p:nvSpPr>
            <p:cNvPr id="19" name="Rectangle: Rounded Corners 18">
              <a:extLst>
                <a:ext uri="{FF2B5EF4-FFF2-40B4-BE49-F238E27FC236}">
                  <a16:creationId xmlns:a16="http://schemas.microsoft.com/office/drawing/2014/main" id="{2EFD8F30-B767-40EA-9475-F4A92E455B53}"/>
                </a:ext>
              </a:extLst>
            </p:cNvPr>
            <p:cNvSpPr/>
            <p:nvPr/>
          </p:nvSpPr>
          <p:spPr>
            <a:xfrm>
              <a:off x="76200" y="914400"/>
              <a:ext cx="6553200" cy="199566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Excitement</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Seeking happiness by </a:t>
              </a:r>
              <a:r>
                <a:rPr lang="en-IN" dirty="0">
                  <a:latin typeface="Arial" panose="020B0604020202020204" pitchFamily="34" charset="0"/>
                  <a:cs typeface="Arial" panose="020B0604020202020204" pitchFamily="34" charset="0"/>
                </a:rPr>
                <a:t>owning / accumulating physical facility</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Pleasure (from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sensation)</a:t>
              </a:r>
            </a:p>
            <a:p>
              <a:pPr marL="0" indent="0" algn="ctr">
                <a:buNone/>
              </a:pPr>
              <a:r>
                <a:rPr lang="en-US" dirty="0">
                  <a:latin typeface="Arial" panose="020B0604020202020204" pitchFamily="34" charset="0"/>
                  <a:cs typeface="Arial" panose="020B0604020202020204" pitchFamily="34" charset="0"/>
                </a:rPr>
                <a:t>Attention, appreciation…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feelings) from others</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Lack of responsibility</a:t>
              </a:r>
            </a:p>
          </p:txBody>
        </p:sp>
        <p:sp>
          <p:nvSpPr>
            <p:cNvPr id="48" name="TextBox 47">
              <a:extLst>
                <a:ext uri="{FF2B5EF4-FFF2-40B4-BE49-F238E27FC236}">
                  <a16:creationId xmlns:a16="http://schemas.microsoft.com/office/drawing/2014/main" id="{3A291D10-B73D-4180-AF4A-ABFF73E1AABE}"/>
                </a:ext>
              </a:extLst>
            </p:cNvPr>
            <p:cNvSpPr txBox="1"/>
            <p:nvPr/>
          </p:nvSpPr>
          <p:spPr>
            <a:xfrm>
              <a:off x="6095036" y="955478"/>
              <a:ext cx="534364" cy="373711"/>
            </a:xfrm>
            <a:prstGeom prst="rect">
              <a:avLst/>
            </a:prstGeom>
            <a:noFill/>
          </p:spPr>
          <p:txBody>
            <a:bodyPr wrap="square">
              <a:spAutoFit/>
            </a:bodyPr>
            <a:lstStyle/>
            <a:p>
              <a:r>
                <a:rPr lang="en-IN" dirty="0"/>
                <a:t>🥳</a:t>
              </a:r>
            </a:p>
          </p:txBody>
        </p:sp>
      </p:grpSp>
      <p:sp>
        <p:nvSpPr>
          <p:cNvPr id="60" name="TextBox 59">
            <a:extLst>
              <a:ext uri="{FF2B5EF4-FFF2-40B4-BE49-F238E27FC236}">
                <a16:creationId xmlns:a16="http://schemas.microsoft.com/office/drawing/2014/main" id="{F1BFDA9E-185A-4A93-894C-3C916FF8BEE4}"/>
              </a:ext>
            </a:extLst>
          </p:cNvPr>
          <p:cNvSpPr txBox="1"/>
          <p:nvPr/>
        </p:nvSpPr>
        <p:spPr>
          <a:xfrm>
            <a:off x="7162800" y="914400"/>
            <a:ext cx="5029200" cy="1477328"/>
          </a:xfrm>
          <a:prstGeom prst="rect">
            <a:avLst/>
          </a:prstGeom>
          <a:noFill/>
        </p:spPr>
        <p:txBody>
          <a:bodyPr wrap="square">
            <a:spAutoFit/>
          </a:bodyPr>
          <a:lstStyle/>
          <a:p>
            <a:pPr marL="0" indent="0">
              <a:buFont typeface="Symbol" pitchFamily="18" charset="2"/>
              <a:buNone/>
              <a:defRPr/>
            </a:pPr>
            <a:r>
              <a:rPr lang="en-IN" sz="1800" dirty="0"/>
              <a:t>Eating delicious food</a:t>
            </a:r>
          </a:p>
          <a:p>
            <a:pPr marL="0" indent="0">
              <a:buFont typeface="Symbol" pitchFamily="18" charset="2"/>
              <a:buNone/>
              <a:defRPr/>
            </a:pPr>
            <a:r>
              <a:rPr lang="en-IN" sz="1800" dirty="0"/>
              <a:t>Listening to favourite music</a:t>
            </a:r>
          </a:p>
          <a:p>
            <a:pPr marL="0" indent="0">
              <a:buFont typeface="Symbol" pitchFamily="18" charset="2"/>
              <a:buNone/>
              <a:defRPr/>
            </a:pPr>
            <a:r>
              <a:rPr lang="en-IN" sz="1800" dirty="0"/>
              <a:t>Getting appreciation for looks, voice, clothes</a:t>
            </a:r>
          </a:p>
          <a:p>
            <a:pPr marL="0" indent="0">
              <a:buFont typeface="Symbol" pitchFamily="18" charset="2"/>
              <a:buNone/>
              <a:defRPr/>
            </a:pPr>
            <a:r>
              <a:rPr lang="en-IN" sz="1800" dirty="0"/>
              <a:t>Watching a thriller movie</a:t>
            </a:r>
          </a:p>
          <a:p>
            <a:pPr marL="0" indent="0">
              <a:buFont typeface="Symbol" pitchFamily="18" charset="2"/>
              <a:buNone/>
              <a:defRPr/>
            </a:pPr>
            <a:r>
              <a:rPr lang="en-IN" sz="1800" dirty="0"/>
              <a:t>Favourite team winning a match…</a:t>
            </a:r>
          </a:p>
        </p:txBody>
      </p:sp>
    </p:spTree>
    <p:extLst>
      <p:ext uri="{BB962C8B-B14F-4D97-AF65-F5344CB8AC3E}">
        <p14:creationId xmlns:p14="http://schemas.microsoft.com/office/powerpoint/2010/main" val="218689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B0769D-3717-41BB-A927-C45B33B5B95A}"/>
              </a:ext>
            </a:extLst>
          </p:cNvPr>
          <p:cNvSpPr>
            <a:spLocks noGrp="1"/>
          </p:cNvSpPr>
          <p:nvPr>
            <p:ph type="title"/>
          </p:nvPr>
        </p:nvSpPr>
        <p:spPr/>
        <p:txBody>
          <a:bodyPr/>
          <a:lstStyle/>
          <a:p>
            <a:r>
              <a:rPr lang="en-US" dirty="0"/>
              <a:t>Excitement to Indulgence</a:t>
            </a:r>
            <a:endParaRPr lang="en-IN" dirty="0"/>
          </a:p>
        </p:txBody>
      </p:sp>
      <p:sp>
        <p:nvSpPr>
          <p:cNvPr id="46" name="TextBox 45">
            <a:extLst>
              <a:ext uri="{FF2B5EF4-FFF2-40B4-BE49-F238E27FC236}">
                <a16:creationId xmlns:a16="http://schemas.microsoft.com/office/drawing/2014/main" id="{CA01C8A6-E4D6-4887-8483-1B924DA39B96}"/>
              </a:ext>
            </a:extLst>
          </p:cNvPr>
          <p:cNvSpPr txBox="1"/>
          <p:nvPr/>
        </p:nvSpPr>
        <p:spPr>
          <a:xfrm>
            <a:off x="113907" y="3183505"/>
            <a:ext cx="12115800" cy="381000"/>
          </a:xfrm>
          <a:prstGeom prst="rect">
            <a:avLst/>
          </a:prstGeom>
          <a:noFill/>
        </p:spPr>
        <p:txBody>
          <a:bodyPr wrap="square">
            <a:spAutoFit/>
          </a:bodyPr>
          <a:lstStyle/>
          <a:p>
            <a:pPr marL="0" indent="0" algn="ctr">
              <a:buFont typeface="Wingdings" pitchFamily="2" charset="2"/>
              <a:buNone/>
              <a:defRPr/>
            </a:pPr>
            <a:r>
              <a:rPr lang="en-IN" sz="1800" dirty="0">
                <a:solidFill>
                  <a:srgbClr val="FF0000"/>
                </a:solidFill>
              </a:rPr>
              <a:t>Dependence on outside, </a:t>
            </a:r>
            <a:r>
              <a:rPr lang="en-IN" sz="1800" dirty="0">
                <a:solidFill>
                  <a:srgbClr val="FF0000"/>
                </a:solidFill>
                <a:latin typeface="Arial" charset="0"/>
                <a:cs typeface="Arial" charset="0"/>
                <a:sym typeface="Wingdings" pitchFamily="2" charset="2"/>
              </a:rPr>
              <a:t>temporary, not definite, </a:t>
            </a:r>
            <a:r>
              <a:rPr lang="en-IN" sz="1800" dirty="0">
                <a:solidFill>
                  <a:srgbClr val="FF0000"/>
                </a:solidFill>
              </a:rPr>
              <a:t>can’t be continuous</a:t>
            </a:r>
          </a:p>
        </p:txBody>
      </p:sp>
      <p:grpSp>
        <p:nvGrpSpPr>
          <p:cNvPr id="2" name="Group 1">
            <a:extLst>
              <a:ext uri="{FF2B5EF4-FFF2-40B4-BE49-F238E27FC236}">
                <a16:creationId xmlns:a16="http://schemas.microsoft.com/office/drawing/2014/main" id="{DA61E339-9E65-E20D-FC3A-299ABE677DC8}"/>
              </a:ext>
            </a:extLst>
          </p:cNvPr>
          <p:cNvGrpSpPr/>
          <p:nvPr/>
        </p:nvGrpSpPr>
        <p:grpSpPr>
          <a:xfrm>
            <a:off x="7391400" y="609600"/>
            <a:ext cx="4038600" cy="2628900"/>
            <a:chOff x="7391400" y="3576861"/>
            <a:chExt cx="3352800" cy="2438400"/>
          </a:xfrm>
        </p:grpSpPr>
        <p:sp>
          <p:nvSpPr>
            <p:cNvPr id="3" name="Rectangle: Rounded Corners 2">
              <a:extLst>
                <a:ext uri="{FF2B5EF4-FFF2-40B4-BE49-F238E27FC236}">
                  <a16:creationId xmlns:a16="http://schemas.microsoft.com/office/drawing/2014/main" id="{6897B916-1913-3188-7BD0-C8B62208BEC8}"/>
                </a:ext>
              </a:extLst>
            </p:cNvPr>
            <p:cNvSpPr/>
            <p:nvPr/>
          </p:nvSpPr>
          <p:spPr>
            <a:xfrm>
              <a:off x="7391400" y="3576861"/>
              <a:ext cx="3352800" cy="243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Indulgence</a:t>
              </a:r>
              <a:endParaRPr lang="en-IN" sz="2200" b="1" dirty="0">
                <a:latin typeface="Arial" panose="020B0604020202020204" pitchFamily="34" charset="0"/>
                <a:cs typeface="Arial" panose="020B0604020202020204" pitchFamily="34" charset="0"/>
              </a:endParaRPr>
            </a:p>
            <a:p>
              <a:pPr marL="0" indent="0" algn="ctr">
                <a:buFont typeface="Symbol" pitchFamily="18" charset="2"/>
                <a:buNone/>
                <a:defRPr/>
              </a:pPr>
              <a:endParaRPr lang="en-IN" sz="1800" dirty="0">
                <a:latin typeface="Arial" panose="020B0604020202020204" pitchFamily="34" charset="0"/>
                <a:cs typeface="Arial" panose="020B0604020202020204" pitchFamily="34" charset="0"/>
              </a:endParaRPr>
            </a:p>
            <a:p>
              <a:pPr algn="ctr">
                <a:defRPr/>
              </a:pPr>
              <a:r>
                <a:rPr lang="en-IN" dirty="0">
                  <a:latin typeface="Arial" panose="020B0604020202020204" pitchFamily="34" charset="0"/>
                  <a:cs typeface="Arial" panose="020B0604020202020204" pitchFamily="34" charset="0"/>
                </a:rPr>
                <a:t>Watching movies for long hours</a:t>
              </a:r>
            </a:p>
            <a:p>
              <a:pPr algn="ctr">
                <a:defRPr/>
              </a:pPr>
              <a:r>
                <a:rPr lang="en-IN" sz="1800" dirty="0">
                  <a:latin typeface="Arial" panose="020B0604020202020204" pitchFamily="34" charset="0"/>
                  <a:cs typeface="Arial" panose="020B0604020202020204" pitchFamily="34" charset="0"/>
                </a:rPr>
                <a:t>Playing </a:t>
              </a:r>
              <a:r>
                <a:rPr lang="en-IN" dirty="0">
                  <a:latin typeface="Arial" panose="020B0604020202020204" pitchFamily="34" charset="0"/>
                  <a:cs typeface="Arial" panose="020B0604020202020204" pitchFamily="34" charset="0"/>
                </a:rPr>
                <a:t>video games whole night</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Partying with friends, </a:t>
              </a:r>
              <a:r>
                <a:rPr lang="en-IN" dirty="0">
                  <a:latin typeface="Arial" panose="020B0604020202020204" pitchFamily="34" charset="0"/>
                  <a:cs typeface="Arial" panose="020B0604020202020204" pitchFamily="34" charset="0"/>
                </a:rPr>
                <a:t>Long drives</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Addiction to</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Smoking, alcohol, drugs…</a:t>
              </a:r>
            </a:p>
            <a:p>
              <a:pPr algn="ct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No responsibility</a:t>
              </a:r>
            </a:p>
          </p:txBody>
        </p:sp>
        <p:sp>
          <p:nvSpPr>
            <p:cNvPr id="4" name="TextBox 3">
              <a:extLst>
                <a:ext uri="{FF2B5EF4-FFF2-40B4-BE49-F238E27FC236}">
                  <a16:creationId xmlns:a16="http://schemas.microsoft.com/office/drawing/2014/main" id="{9BD3D475-6C55-2290-458A-E3F6E519EAD7}"/>
                </a:ext>
              </a:extLst>
            </p:cNvPr>
            <p:cNvSpPr txBox="1"/>
            <p:nvPr/>
          </p:nvSpPr>
          <p:spPr>
            <a:xfrm>
              <a:off x="10209836" y="3655662"/>
              <a:ext cx="534364" cy="369332"/>
            </a:xfrm>
            <a:prstGeom prst="rect">
              <a:avLst/>
            </a:prstGeom>
            <a:noFill/>
          </p:spPr>
          <p:txBody>
            <a:bodyPr wrap="square">
              <a:spAutoFit/>
            </a:bodyPr>
            <a:lstStyle/>
            <a:p>
              <a:r>
                <a:rPr lang="en-IN" dirty="0"/>
                <a:t>🤤</a:t>
              </a:r>
            </a:p>
          </p:txBody>
        </p:sp>
      </p:grpSp>
      <p:sp>
        <p:nvSpPr>
          <p:cNvPr id="5" name="Arrow: Right 4">
            <a:extLst>
              <a:ext uri="{FF2B5EF4-FFF2-40B4-BE49-F238E27FC236}">
                <a16:creationId xmlns:a16="http://schemas.microsoft.com/office/drawing/2014/main" id="{C251D0A9-1BE6-031F-F3F9-B098852891FA}"/>
              </a:ext>
            </a:extLst>
          </p:cNvPr>
          <p:cNvSpPr/>
          <p:nvPr/>
        </p:nvSpPr>
        <p:spPr>
          <a:xfrm>
            <a:off x="6629400" y="1752600"/>
            <a:ext cx="762000" cy="22860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15FA6D9-1032-4F8F-AEEE-C7C24104D7E7}"/>
              </a:ext>
            </a:extLst>
          </p:cNvPr>
          <p:cNvGrpSpPr/>
          <p:nvPr/>
        </p:nvGrpSpPr>
        <p:grpSpPr>
          <a:xfrm>
            <a:off x="76200" y="914400"/>
            <a:ext cx="6553200" cy="1995669"/>
            <a:chOff x="76200" y="914400"/>
            <a:chExt cx="6553200" cy="1995669"/>
          </a:xfrm>
        </p:grpSpPr>
        <p:sp>
          <p:nvSpPr>
            <p:cNvPr id="12" name="Rectangle: Rounded Corners 11">
              <a:extLst>
                <a:ext uri="{FF2B5EF4-FFF2-40B4-BE49-F238E27FC236}">
                  <a16:creationId xmlns:a16="http://schemas.microsoft.com/office/drawing/2014/main" id="{B65B4FA4-21D3-4D61-8215-09EF9B3A3B57}"/>
                </a:ext>
              </a:extLst>
            </p:cNvPr>
            <p:cNvSpPr/>
            <p:nvPr/>
          </p:nvSpPr>
          <p:spPr>
            <a:xfrm>
              <a:off x="76200" y="914400"/>
              <a:ext cx="6553200" cy="199566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Excitement</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Seeking happiness by </a:t>
              </a:r>
              <a:r>
                <a:rPr lang="en-IN" dirty="0">
                  <a:latin typeface="Arial" panose="020B0604020202020204" pitchFamily="34" charset="0"/>
                  <a:cs typeface="Arial" panose="020B0604020202020204" pitchFamily="34" charset="0"/>
                </a:rPr>
                <a:t>owning / accumulating physical facility</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Pleasure (from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sensation)</a:t>
              </a:r>
            </a:p>
            <a:p>
              <a:pPr marL="0" indent="0" algn="ctr">
                <a:buNone/>
              </a:pPr>
              <a:r>
                <a:rPr lang="en-US" dirty="0">
                  <a:latin typeface="Arial" panose="020B0604020202020204" pitchFamily="34" charset="0"/>
                  <a:cs typeface="Arial" panose="020B0604020202020204" pitchFamily="34" charset="0"/>
                </a:rPr>
                <a:t>Attention, appreciation…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feelings) from others</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Lack of responsibility</a:t>
              </a:r>
            </a:p>
          </p:txBody>
        </p:sp>
        <p:sp>
          <p:nvSpPr>
            <p:cNvPr id="13" name="TextBox 12">
              <a:extLst>
                <a:ext uri="{FF2B5EF4-FFF2-40B4-BE49-F238E27FC236}">
                  <a16:creationId xmlns:a16="http://schemas.microsoft.com/office/drawing/2014/main" id="{4EA23C63-F62D-42E9-91F1-0AEFB4385AE7}"/>
                </a:ext>
              </a:extLst>
            </p:cNvPr>
            <p:cNvSpPr txBox="1"/>
            <p:nvPr/>
          </p:nvSpPr>
          <p:spPr>
            <a:xfrm>
              <a:off x="6095036" y="955478"/>
              <a:ext cx="534364" cy="373711"/>
            </a:xfrm>
            <a:prstGeom prst="rect">
              <a:avLst/>
            </a:prstGeom>
            <a:noFill/>
          </p:spPr>
          <p:txBody>
            <a:bodyPr wrap="square">
              <a:spAutoFit/>
            </a:bodyPr>
            <a:lstStyle/>
            <a:p>
              <a:r>
                <a:rPr lang="en-IN" dirty="0"/>
                <a:t>🥳</a:t>
              </a:r>
            </a:p>
          </p:txBody>
        </p:sp>
      </p:grpSp>
    </p:spTree>
    <p:extLst>
      <p:ext uri="{BB962C8B-B14F-4D97-AF65-F5344CB8AC3E}">
        <p14:creationId xmlns:p14="http://schemas.microsoft.com/office/powerpoint/2010/main" val="417280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B0769D-3717-41BB-A927-C45B33B5B95A}"/>
              </a:ext>
            </a:extLst>
          </p:cNvPr>
          <p:cNvSpPr>
            <a:spLocks noGrp="1"/>
          </p:cNvSpPr>
          <p:nvPr>
            <p:ph type="title"/>
          </p:nvPr>
        </p:nvSpPr>
        <p:spPr/>
        <p:txBody>
          <a:bodyPr/>
          <a:lstStyle/>
          <a:p>
            <a:r>
              <a:rPr lang="en-US" dirty="0"/>
              <a:t>Excitement-Indulgence to Depression</a:t>
            </a:r>
            <a:endParaRPr lang="en-IN" dirty="0"/>
          </a:p>
        </p:txBody>
      </p:sp>
      <p:sp>
        <p:nvSpPr>
          <p:cNvPr id="46" name="TextBox 45">
            <a:extLst>
              <a:ext uri="{FF2B5EF4-FFF2-40B4-BE49-F238E27FC236}">
                <a16:creationId xmlns:a16="http://schemas.microsoft.com/office/drawing/2014/main" id="{CA01C8A6-E4D6-4887-8483-1B924DA39B96}"/>
              </a:ext>
            </a:extLst>
          </p:cNvPr>
          <p:cNvSpPr txBox="1"/>
          <p:nvPr/>
        </p:nvSpPr>
        <p:spPr>
          <a:xfrm>
            <a:off x="76200" y="6172200"/>
            <a:ext cx="12115800" cy="381000"/>
          </a:xfrm>
          <a:prstGeom prst="rect">
            <a:avLst/>
          </a:prstGeom>
          <a:noFill/>
        </p:spPr>
        <p:txBody>
          <a:bodyPr wrap="square">
            <a:spAutoFit/>
          </a:bodyPr>
          <a:lstStyle/>
          <a:p>
            <a:pPr marL="0" indent="0" algn="ctr">
              <a:buFont typeface="Wingdings" pitchFamily="2" charset="2"/>
              <a:buNone/>
              <a:defRPr/>
            </a:pPr>
            <a:r>
              <a:rPr lang="en-IN" sz="1800" dirty="0">
                <a:solidFill>
                  <a:srgbClr val="FF0000"/>
                </a:solidFill>
              </a:rPr>
              <a:t>Dependence on outside, </a:t>
            </a:r>
            <a:r>
              <a:rPr lang="en-IN" sz="1800" dirty="0">
                <a:solidFill>
                  <a:srgbClr val="FF0000"/>
                </a:solidFill>
                <a:latin typeface="Arial" charset="0"/>
                <a:cs typeface="Arial" charset="0"/>
                <a:sym typeface="Wingdings" pitchFamily="2" charset="2"/>
              </a:rPr>
              <a:t>temporary, not definite, </a:t>
            </a:r>
            <a:r>
              <a:rPr lang="en-IN" sz="1800" dirty="0">
                <a:solidFill>
                  <a:srgbClr val="FF0000"/>
                </a:solidFill>
              </a:rPr>
              <a:t>can’t be continuous</a:t>
            </a:r>
          </a:p>
        </p:txBody>
      </p:sp>
      <p:grpSp>
        <p:nvGrpSpPr>
          <p:cNvPr id="52" name="Group 51">
            <a:extLst>
              <a:ext uri="{FF2B5EF4-FFF2-40B4-BE49-F238E27FC236}">
                <a16:creationId xmlns:a16="http://schemas.microsoft.com/office/drawing/2014/main" id="{720F9930-240E-486C-8462-920A4DA2BD2B}"/>
              </a:ext>
            </a:extLst>
          </p:cNvPr>
          <p:cNvGrpSpPr/>
          <p:nvPr/>
        </p:nvGrpSpPr>
        <p:grpSpPr>
          <a:xfrm>
            <a:off x="76200" y="3581400"/>
            <a:ext cx="6553200" cy="2438400"/>
            <a:chOff x="76200" y="3581400"/>
            <a:chExt cx="6553200" cy="2438400"/>
          </a:xfrm>
        </p:grpSpPr>
        <p:sp>
          <p:nvSpPr>
            <p:cNvPr id="18" name="Rectangle: Rounded Corners 17">
              <a:extLst>
                <a:ext uri="{FF2B5EF4-FFF2-40B4-BE49-F238E27FC236}">
                  <a16:creationId xmlns:a16="http://schemas.microsoft.com/office/drawing/2014/main" id="{0F4FD66E-0345-484E-B72F-1AE7E416D6CF}"/>
                </a:ext>
              </a:extLst>
            </p:cNvPr>
            <p:cNvSpPr/>
            <p:nvPr/>
          </p:nvSpPr>
          <p:spPr>
            <a:xfrm>
              <a:off x="76200" y="3581400"/>
              <a:ext cx="6553200" cy="2438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Depression</a:t>
              </a:r>
            </a:p>
            <a:p>
              <a:pPr marL="0" indent="0" algn="ctr">
                <a:buFont typeface="Symbol" pitchFamily="18" charset="2"/>
                <a:buNone/>
                <a:defRPr/>
              </a:pPr>
              <a:endParaRPr lang="en-IN" sz="2000" dirty="0">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Insufficient pleasure (from favourable sensation)</a:t>
              </a:r>
              <a:endParaRPr lang="en-IN" dirty="0">
                <a:solidFill>
                  <a:srgbClr val="FF0000"/>
                </a:solidFill>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Lack of attention, appreciation… (favourable feelings) from others</a:t>
              </a:r>
            </a:p>
            <a:p>
              <a:pPr marL="0" indent="0" algn="ctr">
                <a:buFont typeface="Symbol" pitchFamily="18" charset="2"/>
                <a:buNone/>
                <a:defRPr/>
              </a:pPr>
              <a:r>
                <a:rPr lang="en-IN" sz="2000" dirty="0">
                  <a:latin typeface="Arial" panose="020B0604020202020204" pitchFamily="34" charset="0"/>
                  <a:cs typeface="Arial" panose="020B0604020202020204" pitchFamily="34" charset="0"/>
                </a:rPr>
                <a:t>Hopelessness</a:t>
              </a:r>
            </a:p>
            <a:p>
              <a:pPr marL="0" indent="0" algn="ctr">
                <a:buFont typeface="Symbol" pitchFamily="18" charset="2"/>
                <a:buNone/>
                <a:defRPr/>
              </a:pPr>
              <a:endParaRPr lang="en-IN" sz="2000" dirty="0">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Lack of </a:t>
              </a:r>
              <a:r>
                <a:rPr lang="en-IN" sz="2000" dirty="0" err="1">
                  <a:latin typeface="Arial" panose="020B0604020202020204" pitchFamily="34" charset="0"/>
                  <a:cs typeface="Arial" panose="020B0604020202020204" pitchFamily="34" charset="0"/>
                </a:rPr>
                <a:t>responsibilty</a:t>
              </a:r>
              <a:endParaRPr lang="en-IN" sz="20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917B595-09E8-4D44-B634-47C3A026BE5C}"/>
                </a:ext>
              </a:extLst>
            </p:cNvPr>
            <p:cNvSpPr txBox="1"/>
            <p:nvPr/>
          </p:nvSpPr>
          <p:spPr>
            <a:xfrm>
              <a:off x="6089249" y="3655662"/>
              <a:ext cx="534364" cy="373711"/>
            </a:xfrm>
            <a:prstGeom prst="rect">
              <a:avLst/>
            </a:prstGeom>
            <a:noFill/>
          </p:spPr>
          <p:txBody>
            <a:bodyPr wrap="square">
              <a:spAutoFit/>
            </a:bodyPr>
            <a:lstStyle/>
            <a:p>
              <a:r>
                <a:rPr lang="en-IN" dirty="0"/>
                <a:t>😣</a:t>
              </a:r>
            </a:p>
          </p:txBody>
        </p:sp>
      </p:grpSp>
      <p:grpSp>
        <p:nvGrpSpPr>
          <p:cNvPr id="9" name="Group 8">
            <a:extLst>
              <a:ext uri="{FF2B5EF4-FFF2-40B4-BE49-F238E27FC236}">
                <a16:creationId xmlns:a16="http://schemas.microsoft.com/office/drawing/2014/main" id="{7B455B82-EA31-4657-905A-430F7234253B}"/>
              </a:ext>
            </a:extLst>
          </p:cNvPr>
          <p:cNvGrpSpPr/>
          <p:nvPr/>
        </p:nvGrpSpPr>
        <p:grpSpPr>
          <a:xfrm>
            <a:off x="7086600" y="3655662"/>
            <a:ext cx="5029200" cy="2308324"/>
            <a:chOff x="7086600" y="3655662"/>
            <a:chExt cx="5105400" cy="2308324"/>
          </a:xfrm>
        </p:grpSpPr>
        <p:sp>
          <p:nvSpPr>
            <p:cNvPr id="22" name="TextBox 21">
              <a:extLst>
                <a:ext uri="{FF2B5EF4-FFF2-40B4-BE49-F238E27FC236}">
                  <a16:creationId xmlns:a16="http://schemas.microsoft.com/office/drawing/2014/main" id="{163987A9-29AD-44B3-B965-0F8C1D997E5C}"/>
                </a:ext>
              </a:extLst>
            </p:cNvPr>
            <p:cNvSpPr txBox="1"/>
            <p:nvPr/>
          </p:nvSpPr>
          <p:spPr>
            <a:xfrm>
              <a:off x="7086600" y="3655662"/>
              <a:ext cx="5105400" cy="2308324"/>
            </a:xfrm>
            <a:prstGeom prst="rect">
              <a:avLst/>
            </a:prstGeom>
            <a:noFill/>
          </p:spPr>
          <p:txBody>
            <a:bodyPr wrap="square">
              <a:spAutoFit/>
            </a:bodyPr>
            <a:lstStyle/>
            <a:p>
              <a:pPr algn="ctr">
                <a:defRPr/>
              </a:pPr>
              <a:r>
                <a:rPr lang="en-IN" sz="1800" dirty="0"/>
                <a:t>I did not get good marks</a:t>
              </a:r>
            </a:p>
            <a:p>
              <a:pPr algn="ctr">
                <a:defRPr/>
              </a:pPr>
              <a:r>
                <a:rPr lang="en-IN" dirty="0"/>
                <a:t>My friend ignored me…</a:t>
              </a:r>
            </a:p>
            <a:p>
              <a:pPr algn="ctr">
                <a:defRPr/>
              </a:pPr>
              <a:endParaRPr lang="en-IN" sz="1800" dirty="0"/>
            </a:p>
            <a:p>
              <a:pPr algn="ctr">
                <a:defRPr/>
              </a:pPr>
              <a:r>
                <a:rPr lang="en-IN" sz="1800" dirty="0"/>
                <a:t>Anger</a:t>
              </a:r>
            </a:p>
            <a:p>
              <a:pPr algn="ctr">
                <a:defRPr/>
              </a:pPr>
              <a:r>
                <a:rPr lang="en-IN" sz="1800" dirty="0"/>
                <a:t>Refusing food</a:t>
              </a:r>
            </a:p>
            <a:p>
              <a:pPr marL="0" indent="0" algn="ctr">
                <a:buFont typeface="Symbol" pitchFamily="18" charset="2"/>
                <a:buNone/>
                <a:defRPr/>
              </a:pPr>
              <a:r>
                <a:rPr lang="en-IN" sz="1800" dirty="0"/>
                <a:t>Overeating</a:t>
              </a:r>
            </a:p>
            <a:p>
              <a:pPr marL="0" indent="0" algn="ctr">
                <a:buFont typeface="Symbol" pitchFamily="18" charset="2"/>
                <a:buNone/>
                <a:defRPr/>
              </a:pPr>
              <a:r>
                <a:rPr lang="en-IN" dirty="0"/>
                <a:t>Becoming reclusive, suicidal thoughts</a:t>
              </a:r>
            </a:p>
            <a:p>
              <a:pPr marL="0" indent="0" algn="ctr">
                <a:buFont typeface="Symbol" pitchFamily="18" charset="2"/>
                <a:buNone/>
                <a:defRPr/>
              </a:pPr>
              <a:r>
                <a:rPr lang="en-IN" sz="1800" dirty="0"/>
                <a:t>Not sharing, not communicating…</a:t>
              </a:r>
            </a:p>
          </p:txBody>
        </p:sp>
        <p:cxnSp>
          <p:nvCxnSpPr>
            <p:cNvPr id="4" name="Straight Arrow Connector 3">
              <a:extLst>
                <a:ext uri="{FF2B5EF4-FFF2-40B4-BE49-F238E27FC236}">
                  <a16:creationId xmlns:a16="http://schemas.microsoft.com/office/drawing/2014/main" id="{F90B1A48-057D-4038-A3D4-EDD95032B09E}"/>
                </a:ext>
              </a:extLst>
            </p:cNvPr>
            <p:cNvCxnSpPr>
              <a:cxnSpLocks/>
            </p:cNvCxnSpPr>
            <p:nvPr/>
          </p:nvCxnSpPr>
          <p:spPr>
            <a:xfrm>
              <a:off x="9639300" y="4267200"/>
              <a:ext cx="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BD2F5192-96FE-4308-BF00-9A658FE7B0A7}"/>
              </a:ext>
            </a:extLst>
          </p:cNvPr>
          <p:cNvGrpSpPr/>
          <p:nvPr/>
        </p:nvGrpSpPr>
        <p:grpSpPr>
          <a:xfrm>
            <a:off x="7391400" y="609600"/>
            <a:ext cx="4038600" cy="2628900"/>
            <a:chOff x="7391400" y="3576861"/>
            <a:chExt cx="3352800" cy="2438400"/>
          </a:xfrm>
        </p:grpSpPr>
        <p:sp>
          <p:nvSpPr>
            <p:cNvPr id="15" name="Rectangle: Rounded Corners 14">
              <a:extLst>
                <a:ext uri="{FF2B5EF4-FFF2-40B4-BE49-F238E27FC236}">
                  <a16:creationId xmlns:a16="http://schemas.microsoft.com/office/drawing/2014/main" id="{0963D5D6-4674-4102-90F9-62D95A2FD153}"/>
                </a:ext>
              </a:extLst>
            </p:cNvPr>
            <p:cNvSpPr/>
            <p:nvPr/>
          </p:nvSpPr>
          <p:spPr>
            <a:xfrm>
              <a:off x="7391400" y="3576861"/>
              <a:ext cx="3352800" cy="243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Indulgence</a:t>
              </a:r>
              <a:endParaRPr lang="en-IN" sz="2200" b="1" dirty="0">
                <a:latin typeface="Arial" panose="020B0604020202020204" pitchFamily="34" charset="0"/>
                <a:cs typeface="Arial" panose="020B0604020202020204" pitchFamily="34" charset="0"/>
              </a:endParaRPr>
            </a:p>
            <a:p>
              <a:pPr marL="0" indent="0" algn="ctr">
                <a:buFont typeface="Symbol" pitchFamily="18" charset="2"/>
                <a:buNone/>
                <a:defRPr/>
              </a:pPr>
              <a:endParaRPr lang="en-IN" sz="1800" dirty="0">
                <a:latin typeface="Arial" panose="020B0604020202020204" pitchFamily="34" charset="0"/>
                <a:cs typeface="Arial" panose="020B0604020202020204" pitchFamily="34" charset="0"/>
              </a:endParaRPr>
            </a:p>
            <a:p>
              <a:pPr algn="ctr">
                <a:defRPr/>
              </a:pPr>
              <a:r>
                <a:rPr lang="en-IN" dirty="0">
                  <a:latin typeface="Arial" panose="020B0604020202020204" pitchFamily="34" charset="0"/>
                  <a:cs typeface="Arial" panose="020B0604020202020204" pitchFamily="34" charset="0"/>
                </a:rPr>
                <a:t>Watching movies for long hours</a:t>
              </a:r>
            </a:p>
            <a:p>
              <a:pPr algn="ctr">
                <a:defRPr/>
              </a:pPr>
              <a:r>
                <a:rPr lang="en-IN" sz="1800" dirty="0">
                  <a:latin typeface="Arial" panose="020B0604020202020204" pitchFamily="34" charset="0"/>
                  <a:cs typeface="Arial" panose="020B0604020202020204" pitchFamily="34" charset="0"/>
                </a:rPr>
                <a:t>Playing </a:t>
              </a:r>
              <a:r>
                <a:rPr lang="en-IN" dirty="0">
                  <a:latin typeface="Arial" panose="020B0604020202020204" pitchFamily="34" charset="0"/>
                  <a:cs typeface="Arial" panose="020B0604020202020204" pitchFamily="34" charset="0"/>
                </a:rPr>
                <a:t>video games whole night</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Partying with friends, </a:t>
              </a:r>
              <a:r>
                <a:rPr lang="en-IN" dirty="0">
                  <a:latin typeface="Arial" panose="020B0604020202020204" pitchFamily="34" charset="0"/>
                  <a:cs typeface="Arial" panose="020B0604020202020204" pitchFamily="34" charset="0"/>
                </a:rPr>
                <a:t>Long drives</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Addiction to</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Smoking, alcohol, drugs…</a:t>
              </a:r>
            </a:p>
            <a:p>
              <a:pPr algn="ct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No responsibility</a:t>
              </a:r>
            </a:p>
          </p:txBody>
        </p:sp>
        <p:sp>
          <p:nvSpPr>
            <p:cNvPr id="16" name="TextBox 15">
              <a:extLst>
                <a:ext uri="{FF2B5EF4-FFF2-40B4-BE49-F238E27FC236}">
                  <a16:creationId xmlns:a16="http://schemas.microsoft.com/office/drawing/2014/main" id="{4AFF73A3-A8F8-4492-A2BE-5E5FDD7B8ED6}"/>
                </a:ext>
              </a:extLst>
            </p:cNvPr>
            <p:cNvSpPr txBox="1"/>
            <p:nvPr/>
          </p:nvSpPr>
          <p:spPr>
            <a:xfrm>
              <a:off x="10209836" y="3655662"/>
              <a:ext cx="534364" cy="369332"/>
            </a:xfrm>
            <a:prstGeom prst="rect">
              <a:avLst/>
            </a:prstGeom>
            <a:noFill/>
          </p:spPr>
          <p:txBody>
            <a:bodyPr wrap="square">
              <a:spAutoFit/>
            </a:bodyPr>
            <a:lstStyle/>
            <a:p>
              <a:r>
                <a:rPr lang="en-IN" dirty="0"/>
                <a:t>🤤</a:t>
              </a:r>
            </a:p>
          </p:txBody>
        </p:sp>
      </p:grpSp>
      <p:sp>
        <p:nvSpPr>
          <p:cNvPr id="17" name="Arrow: Right 16">
            <a:extLst>
              <a:ext uri="{FF2B5EF4-FFF2-40B4-BE49-F238E27FC236}">
                <a16:creationId xmlns:a16="http://schemas.microsoft.com/office/drawing/2014/main" id="{2C3A5CAC-F063-4DB3-8B5B-B2DC71E18644}"/>
              </a:ext>
            </a:extLst>
          </p:cNvPr>
          <p:cNvSpPr/>
          <p:nvPr/>
        </p:nvSpPr>
        <p:spPr>
          <a:xfrm>
            <a:off x="6629400" y="1752600"/>
            <a:ext cx="762000" cy="22860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Curved Left 1">
            <a:extLst>
              <a:ext uri="{FF2B5EF4-FFF2-40B4-BE49-F238E27FC236}">
                <a16:creationId xmlns:a16="http://schemas.microsoft.com/office/drawing/2014/main" id="{583FAAA0-8459-475A-887C-13542DA1631C}"/>
              </a:ext>
            </a:extLst>
          </p:cNvPr>
          <p:cNvSpPr/>
          <p:nvPr/>
        </p:nvSpPr>
        <p:spPr>
          <a:xfrm rot="2660561">
            <a:off x="7138845" y="3195618"/>
            <a:ext cx="328962" cy="114129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tx1"/>
              </a:solidFill>
            </a:endParaRPr>
          </a:p>
        </p:txBody>
      </p:sp>
      <p:sp>
        <p:nvSpPr>
          <p:cNvPr id="19" name="Arrow: Curved Left 18">
            <a:extLst>
              <a:ext uri="{FF2B5EF4-FFF2-40B4-BE49-F238E27FC236}">
                <a16:creationId xmlns:a16="http://schemas.microsoft.com/office/drawing/2014/main" id="{0AF86330-F721-4E1F-A0F0-BB1C887904C1}"/>
              </a:ext>
            </a:extLst>
          </p:cNvPr>
          <p:cNvSpPr/>
          <p:nvPr/>
        </p:nvSpPr>
        <p:spPr>
          <a:xfrm rot="13512825">
            <a:off x="6506567" y="2505933"/>
            <a:ext cx="356327" cy="114129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tx1"/>
              </a:solidFill>
            </a:endParaRPr>
          </a:p>
        </p:txBody>
      </p:sp>
      <p:grpSp>
        <p:nvGrpSpPr>
          <p:cNvPr id="20" name="Group 19">
            <a:extLst>
              <a:ext uri="{FF2B5EF4-FFF2-40B4-BE49-F238E27FC236}">
                <a16:creationId xmlns:a16="http://schemas.microsoft.com/office/drawing/2014/main" id="{BAF23924-8D28-4968-B903-A5EC051EA06E}"/>
              </a:ext>
            </a:extLst>
          </p:cNvPr>
          <p:cNvGrpSpPr/>
          <p:nvPr/>
        </p:nvGrpSpPr>
        <p:grpSpPr>
          <a:xfrm>
            <a:off x="76200" y="914400"/>
            <a:ext cx="6553200" cy="1995669"/>
            <a:chOff x="76200" y="914400"/>
            <a:chExt cx="6553200" cy="1995669"/>
          </a:xfrm>
        </p:grpSpPr>
        <p:sp>
          <p:nvSpPr>
            <p:cNvPr id="21" name="Rectangle: Rounded Corners 20">
              <a:extLst>
                <a:ext uri="{FF2B5EF4-FFF2-40B4-BE49-F238E27FC236}">
                  <a16:creationId xmlns:a16="http://schemas.microsoft.com/office/drawing/2014/main" id="{5B86074F-4FC5-420C-975F-80A00D489F4C}"/>
                </a:ext>
              </a:extLst>
            </p:cNvPr>
            <p:cNvSpPr/>
            <p:nvPr/>
          </p:nvSpPr>
          <p:spPr>
            <a:xfrm>
              <a:off x="76200" y="914400"/>
              <a:ext cx="6553200" cy="199566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Excitement</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Seeking happiness by </a:t>
              </a:r>
              <a:r>
                <a:rPr lang="en-IN" dirty="0">
                  <a:latin typeface="Arial" panose="020B0604020202020204" pitchFamily="34" charset="0"/>
                  <a:cs typeface="Arial" panose="020B0604020202020204" pitchFamily="34" charset="0"/>
                </a:rPr>
                <a:t>owning / accumulating physical facility</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Pleasure (from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sensation)</a:t>
              </a:r>
            </a:p>
            <a:p>
              <a:pPr marL="0" indent="0" algn="ctr">
                <a:buNone/>
              </a:pPr>
              <a:r>
                <a:rPr lang="en-US" dirty="0">
                  <a:latin typeface="Arial" panose="020B0604020202020204" pitchFamily="34" charset="0"/>
                  <a:cs typeface="Arial" panose="020B0604020202020204" pitchFamily="34" charset="0"/>
                </a:rPr>
                <a:t>Attention, appreciation…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feelings) from others</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Lack of responsibility</a:t>
              </a:r>
            </a:p>
          </p:txBody>
        </p:sp>
        <p:sp>
          <p:nvSpPr>
            <p:cNvPr id="23" name="TextBox 22">
              <a:extLst>
                <a:ext uri="{FF2B5EF4-FFF2-40B4-BE49-F238E27FC236}">
                  <a16:creationId xmlns:a16="http://schemas.microsoft.com/office/drawing/2014/main" id="{49E052CF-9F12-4408-BA7B-2CC95C1406FB}"/>
                </a:ext>
              </a:extLst>
            </p:cNvPr>
            <p:cNvSpPr txBox="1"/>
            <p:nvPr/>
          </p:nvSpPr>
          <p:spPr>
            <a:xfrm>
              <a:off x="6095036" y="955478"/>
              <a:ext cx="534364" cy="373711"/>
            </a:xfrm>
            <a:prstGeom prst="rect">
              <a:avLst/>
            </a:prstGeom>
            <a:noFill/>
          </p:spPr>
          <p:txBody>
            <a:bodyPr wrap="square">
              <a:spAutoFit/>
            </a:bodyPr>
            <a:lstStyle/>
            <a:p>
              <a:r>
                <a:rPr lang="en-IN" dirty="0"/>
                <a:t>🥳</a:t>
              </a:r>
            </a:p>
          </p:txBody>
        </p:sp>
      </p:grpSp>
    </p:spTree>
    <p:extLst>
      <p:ext uri="{BB962C8B-B14F-4D97-AF65-F5344CB8AC3E}">
        <p14:creationId xmlns:p14="http://schemas.microsoft.com/office/powerpoint/2010/main" val="3885282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13">
            <a:extLst>
              <a:ext uri="{FF2B5EF4-FFF2-40B4-BE49-F238E27FC236}">
                <a16:creationId xmlns:a16="http://schemas.microsoft.com/office/drawing/2014/main" id="{61A99D1A-0215-4165-87A8-5A969EEF32C8}"/>
              </a:ext>
            </a:extLst>
          </p:cNvPr>
          <p:cNvSpPr/>
          <p:nvPr/>
        </p:nvSpPr>
        <p:spPr>
          <a:xfrm>
            <a:off x="2108199" y="2667000"/>
            <a:ext cx="2375162" cy="836262"/>
          </a:xfrm>
          <a:custGeom>
            <a:avLst/>
            <a:gdLst>
              <a:gd name="connsiteX0" fmla="*/ 0 w 2456597"/>
              <a:gd name="connsiteY0" fmla="*/ 1394346 h 2661314"/>
              <a:gd name="connsiteX1" fmla="*/ 573206 w 2456597"/>
              <a:gd name="connsiteY1" fmla="*/ 425355 h 2661314"/>
              <a:gd name="connsiteX2" fmla="*/ 668740 w 2456597"/>
              <a:gd name="connsiteY2" fmla="*/ 2049439 h 2661314"/>
              <a:gd name="connsiteX3" fmla="*/ 1132764 w 2456597"/>
              <a:gd name="connsiteY3" fmla="*/ 84161 h 2661314"/>
              <a:gd name="connsiteX4" fmla="*/ 1624084 w 2456597"/>
              <a:gd name="connsiteY4" fmla="*/ 2554406 h 2661314"/>
              <a:gd name="connsiteX5" fmla="*/ 1801504 w 2456597"/>
              <a:gd name="connsiteY5" fmla="*/ 725606 h 2661314"/>
              <a:gd name="connsiteX6" fmla="*/ 2006221 w 2456597"/>
              <a:gd name="connsiteY6" fmla="*/ 1858370 h 2661314"/>
              <a:gd name="connsiteX7" fmla="*/ 2197290 w 2456597"/>
              <a:gd name="connsiteY7" fmla="*/ 1189630 h 2661314"/>
              <a:gd name="connsiteX8" fmla="*/ 2456597 w 2456597"/>
              <a:gd name="connsiteY8" fmla="*/ 1612710 h 2661314"/>
              <a:gd name="connsiteX9" fmla="*/ 2456597 w 2456597"/>
              <a:gd name="connsiteY9" fmla="*/ 1612710 h 2661314"/>
              <a:gd name="connsiteX10" fmla="*/ 2456597 w 2456597"/>
              <a:gd name="connsiteY10" fmla="*/ 1626358 h 2661314"/>
              <a:gd name="connsiteX11" fmla="*/ 2456597 w 2456597"/>
              <a:gd name="connsiteY11" fmla="*/ 1626358 h 266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6597" h="2661314">
                <a:moveTo>
                  <a:pt x="0" y="1394346"/>
                </a:moveTo>
                <a:cubicBezTo>
                  <a:pt x="230874" y="855259"/>
                  <a:pt x="461749" y="316173"/>
                  <a:pt x="573206" y="425355"/>
                </a:cubicBezTo>
                <a:cubicBezTo>
                  <a:pt x="684663" y="534537"/>
                  <a:pt x="575480" y="2106305"/>
                  <a:pt x="668740" y="2049439"/>
                </a:cubicBezTo>
                <a:cubicBezTo>
                  <a:pt x="762000" y="1992573"/>
                  <a:pt x="973540" y="0"/>
                  <a:pt x="1132764" y="84161"/>
                </a:cubicBezTo>
                <a:cubicBezTo>
                  <a:pt x="1291988" y="168322"/>
                  <a:pt x="1512627" y="2447498"/>
                  <a:pt x="1624084" y="2554406"/>
                </a:cubicBezTo>
                <a:cubicBezTo>
                  <a:pt x="1735541" y="2661314"/>
                  <a:pt x="1737815" y="841612"/>
                  <a:pt x="1801504" y="725606"/>
                </a:cubicBezTo>
                <a:cubicBezTo>
                  <a:pt x="1865193" y="609600"/>
                  <a:pt x="1940257" y="1781033"/>
                  <a:pt x="2006221" y="1858370"/>
                </a:cubicBezTo>
                <a:cubicBezTo>
                  <a:pt x="2072185" y="1935707"/>
                  <a:pt x="2122227" y="1230573"/>
                  <a:pt x="2197290" y="1189630"/>
                </a:cubicBezTo>
                <a:cubicBezTo>
                  <a:pt x="2272353" y="1148687"/>
                  <a:pt x="2456597" y="1612710"/>
                  <a:pt x="2456597" y="1612710"/>
                </a:cubicBezTo>
                <a:lnTo>
                  <a:pt x="2456597" y="1612710"/>
                </a:lnTo>
                <a:lnTo>
                  <a:pt x="2456597" y="1626358"/>
                </a:lnTo>
                <a:lnTo>
                  <a:pt x="2456597" y="162635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26" name="Straight Connector 25">
            <a:extLst>
              <a:ext uri="{FF2B5EF4-FFF2-40B4-BE49-F238E27FC236}">
                <a16:creationId xmlns:a16="http://schemas.microsoft.com/office/drawing/2014/main" id="{3777A191-3B45-471F-BC9C-51047AFC2333}"/>
              </a:ext>
            </a:extLst>
          </p:cNvPr>
          <p:cNvCxnSpPr>
            <a:cxnSpLocks/>
          </p:cNvCxnSpPr>
          <p:nvPr/>
        </p:nvCxnSpPr>
        <p:spPr>
          <a:xfrm>
            <a:off x="1676400" y="3048000"/>
            <a:ext cx="3200400" cy="0"/>
          </a:xfrm>
          <a:prstGeom prst="line">
            <a:avLst/>
          </a:prstGeom>
          <a:ln w="25400">
            <a:solidFill>
              <a:srgbClr val="7030A0"/>
            </a:solidFill>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6FB0769D-3717-41BB-A927-C45B33B5B95A}"/>
              </a:ext>
            </a:extLst>
          </p:cNvPr>
          <p:cNvSpPr>
            <a:spLocks noGrp="1"/>
          </p:cNvSpPr>
          <p:nvPr>
            <p:ph type="title"/>
          </p:nvPr>
        </p:nvSpPr>
        <p:spPr/>
        <p:txBody>
          <a:bodyPr/>
          <a:lstStyle/>
          <a:p>
            <a:r>
              <a:rPr lang="en-US" dirty="0"/>
              <a:t>Excitement-Indulgence-Depression to Escape</a:t>
            </a:r>
            <a:endParaRPr lang="en-IN" dirty="0"/>
          </a:p>
        </p:txBody>
      </p:sp>
      <p:grpSp>
        <p:nvGrpSpPr>
          <p:cNvPr id="52" name="Group 51">
            <a:extLst>
              <a:ext uri="{FF2B5EF4-FFF2-40B4-BE49-F238E27FC236}">
                <a16:creationId xmlns:a16="http://schemas.microsoft.com/office/drawing/2014/main" id="{720F9930-240E-486C-8462-920A4DA2BD2B}"/>
              </a:ext>
            </a:extLst>
          </p:cNvPr>
          <p:cNvGrpSpPr/>
          <p:nvPr/>
        </p:nvGrpSpPr>
        <p:grpSpPr>
          <a:xfrm>
            <a:off x="76200" y="3581400"/>
            <a:ext cx="6553200" cy="2543942"/>
            <a:chOff x="76200" y="3581400"/>
            <a:chExt cx="6553200" cy="2543942"/>
          </a:xfrm>
        </p:grpSpPr>
        <p:sp>
          <p:nvSpPr>
            <p:cNvPr id="18" name="Rectangle: Rounded Corners 17">
              <a:extLst>
                <a:ext uri="{FF2B5EF4-FFF2-40B4-BE49-F238E27FC236}">
                  <a16:creationId xmlns:a16="http://schemas.microsoft.com/office/drawing/2014/main" id="{0F4FD66E-0345-484E-B72F-1AE7E416D6CF}"/>
                </a:ext>
              </a:extLst>
            </p:cNvPr>
            <p:cNvSpPr/>
            <p:nvPr/>
          </p:nvSpPr>
          <p:spPr>
            <a:xfrm>
              <a:off x="76200" y="3581400"/>
              <a:ext cx="6553200" cy="254394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Depression</a:t>
              </a:r>
            </a:p>
            <a:p>
              <a:pPr marL="0" indent="0" algn="ctr">
                <a:buFont typeface="Symbol" pitchFamily="18" charset="2"/>
                <a:buNone/>
                <a:defRPr/>
              </a:pPr>
              <a:endParaRPr lang="en-IN" sz="2000" dirty="0">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Insufficient pleasure (from favourable sensation)</a:t>
              </a:r>
              <a:endParaRPr lang="en-IN" dirty="0">
                <a:solidFill>
                  <a:srgbClr val="FF0000"/>
                </a:solidFill>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Lack of attention, appreciation… (favourable feelings) from others</a:t>
              </a:r>
            </a:p>
            <a:p>
              <a:pPr marL="0" indent="0" algn="ctr">
                <a:buFont typeface="Symbol" pitchFamily="18" charset="2"/>
                <a:buNone/>
                <a:defRPr/>
              </a:pPr>
              <a:r>
                <a:rPr lang="en-IN" sz="2000" dirty="0">
                  <a:latin typeface="Arial" panose="020B0604020202020204" pitchFamily="34" charset="0"/>
                  <a:cs typeface="Arial" panose="020B0604020202020204" pitchFamily="34" charset="0"/>
                </a:rPr>
                <a:t>Frustration, Anxiety, Hopelessness</a:t>
              </a:r>
            </a:p>
            <a:p>
              <a:pPr marL="0" indent="0" algn="ctr">
                <a:buFont typeface="Symbol" pitchFamily="18" charset="2"/>
                <a:buNone/>
                <a:defRPr/>
              </a:pPr>
              <a:endParaRPr lang="en-IN" sz="2000" dirty="0">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Lack of </a:t>
              </a:r>
              <a:r>
                <a:rPr lang="en-IN" sz="2000" dirty="0" err="1">
                  <a:latin typeface="Arial" panose="020B0604020202020204" pitchFamily="34" charset="0"/>
                  <a:cs typeface="Arial" panose="020B0604020202020204" pitchFamily="34" charset="0"/>
                </a:rPr>
                <a:t>responsibilty</a:t>
              </a:r>
              <a:endParaRPr lang="en-IN" sz="2000" dirty="0">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917B595-09E8-4D44-B634-47C3A026BE5C}"/>
                </a:ext>
              </a:extLst>
            </p:cNvPr>
            <p:cNvSpPr txBox="1"/>
            <p:nvPr/>
          </p:nvSpPr>
          <p:spPr>
            <a:xfrm>
              <a:off x="6089249" y="3655662"/>
              <a:ext cx="534364" cy="373711"/>
            </a:xfrm>
            <a:prstGeom prst="rect">
              <a:avLst/>
            </a:prstGeom>
            <a:noFill/>
          </p:spPr>
          <p:txBody>
            <a:bodyPr wrap="square">
              <a:spAutoFit/>
            </a:bodyPr>
            <a:lstStyle/>
            <a:p>
              <a:r>
                <a:rPr lang="en-IN" dirty="0"/>
                <a:t>😣</a:t>
              </a:r>
            </a:p>
          </p:txBody>
        </p:sp>
      </p:grpSp>
      <p:grpSp>
        <p:nvGrpSpPr>
          <p:cNvPr id="58" name="Group 57">
            <a:extLst>
              <a:ext uri="{FF2B5EF4-FFF2-40B4-BE49-F238E27FC236}">
                <a16:creationId xmlns:a16="http://schemas.microsoft.com/office/drawing/2014/main" id="{D5683F20-752E-4E2A-9BBE-EEBCDA99AB6B}"/>
              </a:ext>
            </a:extLst>
          </p:cNvPr>
          <p:cNvGrpSpPr/>
          <p:nvPr/>
        </p:nvGrpSpPr>
        <p:grpSpPr>
          <a:xfrm>
            <a:off x="7391400" y="3581400"/>
            <a:ext cx="4724400" cy="2543942"/>
            <a:chOff x="7391400" y="3576861"/>
            <a:chExt cx="3352800" cy="2543942"/>
          </a:xfrm>
        </p:grpSpPr>
        <p:sp>
          <p:nvSpPr>
            <p:cNvPr id="17" name="Rectangle: Rounded Corners 16">
              <a:extLst>
                <a:ext uri="{FF2B5EF4-FFF2-40B4-BE49-F238E27FC236}">
                  <a16:creationId xmlns:a16="http://schemas.microsoft.com/office/drawing/2014/main" id="{830A5677-E8EF-4012-8C45-6122571A723C}"/>
                </a:ext>
              </a:extLst>
            </p:cNvPr>
            <p:cNvSpPr/>
            <p:nvPr/>
          </p:nvSpPr>
          <p:spPr>
            <a:xfrm>
              <a:off x="7391400" y="3576861"/>
              <a:ext cx="3352800" cy="254394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Escape</a:t>
              </a:r>
              <a:endParaRPr lang="en-IN" sz="2200" b="1" dirty="0">
                <a:latin typeface="Arial" panose="020B0604020202020204" pitchFamily="34" charset="0"/>
                <a:cs typeface="Arial" panose="020B0604020202020204" pitchFamily="34" charset="0"/>
              </a:endParaRPr>
            </a:p>
            <a:p>
              <a:pPr marL="0" indent="0" algn="ctr">
                <a:buFont typeface="Symbol" pitchFamily="18" charset="2"/>
                <a:buNone/>
                <a:defRPr/>
              </a:pPr>
              <a:endParaRPr lang="en-IN" sz="1800" dirty="0">
                <a:latin typeface="Arial" panose="020B0604020202020204" pitchFamily="34" charset="0"/>
                <a:cs typeface="Arial" panose="020B0604020202020204" pitchFamily="34" charset="0"/>
              </a:endParaRPr>
            </a:p>
            <a:p>
              <a:pPr marL="0" indent="0" algn="ctr">
                <a:buFont typeface="Symbol" pitchFamily="18" charset="2"/>
                <a:buNone/>
                <a:defRPr/>
              </a:pPr>
              <a:r>
                <a:rPr lang="en-IN" sz="1800" dirty="0">
                  <a:latin typeface="Arial" panose="020B0604020202020204" pitchFamily="34" charset="0"/>
                  <a:cs typeface="Arial" panose="020B0604020202020204" pitchFamily="34" charset="0"/>
                </a:rPr>
                <a:t>Overeating</a:t>
              </a:r>
            </a:p>
            <a:p>
              <a:pPr marL="0" indent="0" algn="ctr">
                <a:buFont typeface="Symbol" pitchFamily="18" charset="2"/>
                <a:buNone/>
                <a:defRPr/>
              </a:pPr>
              <a:r>
                <a:rPr lang="en-IN" dirty="0">
                  <a:latin typeface="Arial" panose="020B0604020202020204" pitchFamily="34" charset="0"/>
                  <a:cs typeface="Arial" panose="020B0604020202020204" pitchFamily="34" charset="0"/>
                </a:rPr>
                <a:t>Oversleeping</a:t>
              </a:r>
            </a:p>
            <a:p>
              <a:pPr marL="0" indent="0" algn="ctr">
                <a:buFont typeface="Symbol" pitchFamily="18" charset="2"/>
                <a:buNone/>
                <a:defRPr/>
              </a:pPr>
              <a:r>
                <a:rPr lang="en-IN" dirty="0">
                  <a:latin typeface="Arial" panose="020B0604020202020204" pitchFamily="34" charset="0"/>
                  <a:cs typeface="Arial" panose="020B0604020202020204" pitchFamily="34" charset="0"/>
                </a:rPr>
                <a:t>Addiction to</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Smoking, alcohol, drugs…</a:t>
              </a:r>
            </a:p>
            <a:p>
              <a:pPr algn="ct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No responsibility</a:t>
              </a:r>
            </a:p>
          </p:txBody>
        </p:sp>
        <p:sp>
          <p:nvSpPr>
            <p:cNvPr id="57" name="TextBox 56">
              <a:extLst>
                <a:ext uri="{FF2B5EF4-FFF2-40B4-BE49-F238E27FC236}">
                  <a16:creationId xmlns:a16="http://schemas.microsoft.com/office/drawing/2014/main" id="{D8C59A7E-CB3D-4E8C-B7F7-0983C6ADCA9E}"/>
                </a:ext>
              </a:extLst>
            </p:cNvPr>
            <p:cNvSpPr txBox="1"/>
            <p:nvPr/>
          </p:nvSpPr>
          <p:spPr>
            <a:xfrm>
              <a:off x="10209836" y="3655662"/>
              <a:ext cx="534364" cy="369332"/>
            </a:xfrm>
            <a:prstGeom prst="rect">
              <a:avLst/>
            </a:prstGeom>
            <a:noFill/>
          </p:spPr>
          <p:txBody>
            <a:bodyPr wrap="square">
              <a:spAutoFit/>
            </a:bodyPr>
            <a:lstStyle/>
            <a:p>
              <a:r>
                <a:rPr lang="en-IN" dirty="0"/>
                <a:t>😩</a:t>
              </a:r>
            </a:p>
          </p:txBody>
        </p:sp>
      </p:grpSp>
      <p:sp>
        <p:nvSpPr>
          <p:cNvPr id="3" name="Arrow: Right 2">
            <a:extLst>
              <a:ext uri="{FF2B5EF4-FFF2-40B4-BE49-F238E27FC236}">
                <a16:creationId xmlns:a16="http://schemas.microsoft.com/office/drawing/2014/main" id="{C54F5907-262D-BFAC-818D-6A0AD1B3FED6}"/>
              </a:ext>
            </a:extLst>
          </p:cNvPr>
          <p:cNvSpPr/>
          <p:nvPr/>
        </p:nvSpPr>
        <p:spPr>
          <a:xfrm>
            <a:off x="6629400" y="4686300"/>
            <a:ext cx="762000" cy="22860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C056353-B5B9-4B37-A8CE-D27D90913795}"/>
              </a:ext>
            </a:extLst>
          </p:cNvPr>
          <p:cNvGrpSpPr/>
          <p:nvPr/>
        </p:nvGrpSpPr>
        <p:grpSpPr>
          <a:xfrm>
            <a:off x="7391400" y="609600"/>
            <a:ext cx="4724400" cy="2628900"/>
            <a:chOff x="7391400" y="3576861"/>
            <a:chExt cx="3352800" cy="2438400"/>
          </a:xfrm>
        </p:grpSpPr>
        <p:sp>
          <p:nvSpPr>
            <p:cNvPr id="16" name="Rectangle: Rounded Corners 15">
              <a:extLst>
                <a:ext uri="{FF2B5EF4-FFF2-40B4-BE49-F238E27FC236}">
                  <a16:creationId xmlns:a16="http://schemas.microsoft.com/office/drawing/2014/main" id="{5343A97A-99AC-4B67-9F34-708043AB7971}"/>
                </a:ext>
              </a:extLst>
            </p:cNvPr>
            <p:cNvSpPr/>
            <p:nvPr/>
          </p:nvSpPr>
          <p:spPr>
            <a:xfrm>
              <a:off x="7391400" y="3576861"/>
              <a:ext cx="3352800" cy="243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Indulgence</a:t>
              </a:r>
              <a:endParaRPr lang="en-IN" sz="2200" b="1" dirty="0">
                <a:latin typeface="Arial" panose="020B0604020202020204" pitchFamily="34" charset="0"/>
                <a:cs typeface="Arial" panose="020B0604020202020204" pitchFamily="34" charset="0"/>
              </a:endParaRPr>
            </a:p>
            <a:p>
              <a:pPr marL="0" indent="0" algn="ctr">
                <a:buFont typeface="Symbol" pitchFamily="18" charset="2"/>
                <a:buNone/>
                <a:defRPr/>
              </a:pPr>
              <a:endParaRPr lang="en-IN" sz="1800" dirty="0">
                <a:latin typeface="Arial" panose="020B0604020202020204" pitchFamily="34" charset="0"/>
                <a:cs typeface="Arial" panose="020B0604020202020204" pitchFamily="34" charset="0"/>
              </a:endParaRPr>
            </a:p>
            <a:p>
              <a:pPr algn="ctr">
                <a:defRPr/>
              </a:pPr>
              <a:r>
                <a:rPr lang="en-IN" dirty="0">
                  <a:latin typeface="Arial" panose="020B0604020202020204" pitchFamily="34" charset="0"/>
                  <a:cs typeface="Arial" panose="020B0604020202020204" pitchFamily="34" charset="0"/>
                </a:rPr>
                <a:t>Watching movies for long hours</a:t>
              </a:r>
            </a:p>
            <a:p>
              <a:pPr algn="ctr">
                <a:defRPr/>
              </a:pPr>
              <a:r>
                <a:rPr lang="en-IN" sz="1800" dirty="0">
                  <a:latin typeface="Arial" panose="020B0604020202020204" pitchFamily="34" charset="0"/>
                  <a:cs typeface="Arial" panose="020B0604020202020204" pitchFamily="34" charset="0"/>
                </a:rPr>
                <a:t>Playing </a:t>
              </a:r>
              <a:r>
                <a:rPr lang="en-IN" dirty="0">
                  <a:latin typeface="Arial" panose="020B0604020202020204" pitchFamily="34" charset="0"/>
                  <a:cs typeface="Arial" panose="020B0604020202020204" pitchFamily="34" charset="0"/>
                </a:rPr>
                <a:t>video games whole night</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Partying with friends, </a:t>
              </a:r>
              <a:r>
                <a:rPr lang="en-IN" dirty="0">
                  <a:latin typeface="Arial" panose="020B0604020202020204" pitchFamily="34" charset="0"/>
                  <a:cs typeface="Arial" panose="020B0604020202020204" pitchFamily="34" charset="0"/>
                </a:rPr>
                <a:t>Long drives</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Addiction to</a:t>
              </a:r>
            </a:p>
            <a:p>
              <a:pPr marL="0" indent="0" algn="ctr">
                <a:buFont typeface="Symbol" pitchFamily="18" charset="2"/>
                <a:buNone/>
                <a:defRPr/>
              </a:pPr>
              <a:r>
                <a:rPr lang="en-IN" sz="1800" dirty="0">
                  <a:latin typeface="Arial" panose="020B0604020202020204" pitchFamily="34" charset="0"/>
                  <a:cs typeface="Arial" panose="020B0604020202020204" pitchFamily="34" charset="0"/>
                </a:rPr>
                <a:t>Smoking, alcohol, drugs…</a:t>
              </a:r>
            </a:p>
            <a:p>
              <a:pPr algn="ctr"/>
              <a:endParaRPr lang="en-IN" dirty="0">
                <a:latin typeface="Arial" panose="020B0604020202020204" pitchFamily="34" charset="0"/>
                <a:cs typeface="Arial" panose="020B0604020202020204" pitchFamily="34" charset="0"/>
              </a:endParaRPr>
            </a:p>
            <a:p>
              <a:pPr algn="ctr"/>
              <a:r>
                <a:rPr lang="en-IN" dirty="0">
                  <a:latin typeface="Arial" panose="020B0604020202020204" pitchFamily="34" charset="0"/>
                  <a:cs typeface="Arial" panose="020B0604020202020204" pitchFamily="34" charset="0"/>
                </a:rPr>
                <a:t>No responsibility</a:t>
              </a:r>
            </a:p>
          </p:txBody>
        </p:sp>
        <p:sp>
          <p:nvSpPr>
            <p:cNvPr id="19" name="TextBox 18">
              <a:extLst>
                <a:ext uri="{FF2B5EF4-FFF2-40B4-BE49-F238E27FC236}">
                  <a16:creationId xmlns:a16="http://schemas.microsoft.com/office/drawing/2014/main" id="{9A1E5B93-2CB0-41A6-9842-1A3C0F43E8B8}"/>
                </a:ext>
              </a:extLst>
            </p:cNvPr>
            <p:cNvSpPr txBox="1"/>
            <p:nvPr/>
          </p:nvSpPr>
          <p:spPr>
            <a:xfrm>
              <a:off x="10209836" y="3655662"/>
              <a:ext cx="534364" cy="369332"/>
            </a:xfrm>
            <a:prstGeom prst="rect">
              <a:avLst/>
            </a:prstGeom>
            <a:noFill/>
          </p:spPr>
          <p:txBody>
            <a:bodyPr wrap="square">
              <a:spAutoFit/>
            </a:bodyPr>
            <a:lstStyle/>
            <a:p>
              <a:r>
                <a:rPr lang="en-IN" dirty="0"/>
                <a:t>🤤</a:t>
              </a:r>
            </a:p>
          </p:txBody>
        </p:sp>
      </p:grpSp>
      <p:sp>
        <p:nvSpPr>
          <p:cNvPr id="20" name="Arrow: Right 19">
            <a:extLst>
              <a:ext uri="{FF2B5EF4-FFF2-40B4-BE49-F238E27FC236}">
                <a16:creationId xmlns:a16="http://schemas.microsoft.com/office/drawing/2014/main" id="{669F07CC-D633-4756-865C-F64D0799B4C9}"/>
              </a:ext>
            </a:extLst>
          </p:cNvPr>
          <p:cNvSpPr/>
          <p:nvPr/>
        </p:nvSpPr>
        <p:spPr>
          <a:xfrm>
            <a:off x="6629400" y="1752600"/>
            <a:ext cx="762000" cy="228600"/>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Curved Left 20">
            <a:extLst>
              <a:ext uri="{FF2B5EF4-FFF2-40B4-BE49-F238E27FC236}">
                <a16:creationId xmlns:a16="http://schemas.microsoft.com/office/drawing/2014/main" id="{F109ED0F-FF57-4E36-8448-A139555935AF}"/>
              </a:ext>
            </a:extLst>
          </p:cNvPr>
          <p:cNvSpPr/>
          <p:nvPr/>
        </p:nvSpPr>
        <p:spPr>
          <a:xfrm rot="2660561">
            <a:off x="7138845" y="3195618"/>
            <a:ext cx="328962" cy="114129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tx1"/>
              </a:solidFill>
            </a:endParaRPr>
          </a:p>
        </p:txBody>
      </p:sp>
      <p:sp>
        <p:nvSpPr>
          <p:cNvPr id="22" name="Arrow: Curved Left 21">
            <a:extLst>
              <a:ext uri="{FF2B5EF4-FFF2-40B4-BE49-F238E27FC236}">
                <a16:creationId xmlns:a16="http://schemas.microsoft.com/office/drawing/2014/main" id="{1C9A834C-92C2-47A1-83F3-7087C35A5CB3}"/>
              </a:ext>
            </a:extLst>
          </p:cNvPr>
          <p:cNvSpPr/>
          <p:nvPr/>
        </p:nvSpPr>
        <p:spPr>
          <a:xfrm rot="13512825">
            <a:off x="6506567" y="2505933"/>
            <a:ext cx="356327" cy="114129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solidFill>
                <a:schemeClr val="tx1"/>
              </a:solidFill>
            </a:endParaRPr>
          </a:p>
        </p:txBody>
      </p:sp>
      <p:sp>
        <p:nvSpPr>
          <p:cNvPr id="23" name="TextBox 22">
            <a:extLst>
              <a:ext uri="{FF2B5EF4-FFF2-40B4-BE49-F238E27FC236}">
                <a16:creationId xmlns:a16="http://schemas.microsoft.com/office/drawing/2014/main" id="{AFCCBAB8-15B6-4C56-9D69-A1904D0F5A53}"/>
              </a:ext>
            </a:extLst>
          </p:cNvPr>
          <p:cNvSpPr txBox="1"/>
          <p:nvPr/>
        </p:nvSpPr>
        <p:spPr>
          <a:xfrm>
            <a:off x="76200" y="6172200"/>
            <a:ext cx="12115800" cy="381000"/>
          </a:xfrm>
          <a:prstGeom prst="rect">
            <a:avLst/>
          </a:prstGeom>
          <a:noFill/>
        </p:spPr>
        <p:txBody>
          <a:bodyPr wrap="square">
            <a:spAutoFit/>
          </a:bodyPr>
          <a:lstStyle/>
          <a:p>
            <a:pPr marL="0" indent="0" algn="ctr">
              <a:buFont typeface="Wingdings" pitchFamily="2" charset="2"/>
              <a:buNone/>
              <a:defRPr/>
            </a:pPr>
            <a:r>
              <a:rPr lang="en-IN" sz="1800" dirty="0">
                <a:solidFill>
                  <a:srgbClr val="FF0000"/>
                </a:solidFill>
              </a:rPr>
              <a:t>Dependence on outside, </a:t>
            </a:r>
            <a:r>
              <a:rPr lang="en-IN" sz="1800" dirty="0">
                <a:solidFill>
                  <a:srgbClr val="FF0000"/>
                </a:solidFill>
                <a:latin typeface="Arial" charset="0"/>
                <a:cs typeface="Arial" charset="0"/>
                <a:sym typeface="Wingdings" pitchFamily="2" charset="2"/>
              </a:rPr>
              <a:t>temporary, not definite, </a:t>
            </a:r>
            <a:r>
              <a:rPr lang="en-IN" sz="1800" dirty="0">
                <a:solidFill>
                  <a:srgbClr val="FF0000"/>
                </a:solidFill>
              </a:rPr>
              <a:t>can’t be continuous</a:t>
            </a:r>
          </a:p>
        </p:txBody>
      </p:sp>
      <p:grpSp>
        <p:nvGrpSpPr>
          <p:cNvPr id="24" name="Group 23">
            <a:extLst>
              <a:ext uri="{FF2B5EF4-FFF2-40B4-BE49-F238E27FC236}">
                <a16:creationId xmlns:a16="http://schemas.microsoft.com/office/drawing/2014/main" id="{08DE19FF-9839-46FA-A737-0F67546EC887}"/>
              </a:ext>
            </a:extLst>
          </p:cNvPr>
          <p:cNvGrpSpPr/>
          <p:nvPr/>
        </p:nvGrpSpPr>
        <p:grpSpPr>
          <a:xfrm>
            <a:off x="76200" y="685800"/>
            <a:ext cx="6553200" cy="1995669"/>
            <a:chOff x="76200" y="914400"/>
            <a:chExt cx="6553200" cy="1995669"/>
          </a:xfrm>
        </p:grpSpPr>
        <p:sp>
          <p:nvSpPr>
            <p:cNvPr id="27" name="Rectangle: Rounded Corners 26">
              <a:extLst>
                <a:ext uri="{FF2B5EF4-FFF2-40B4-BE49-F238E27FC236}">
                  <a16:creationId xmlns:a16="http://schemas.microsoft.com/office/drawing/2014/main" id="{0DE8FBBD-FADD-451F-8E06-5EB6266765DD}"/>
                </a:ext>
              </a:extLst>
            </p:cNvPr>
            <p:cNvSpPr/>
            <p:nvPr/>
          </p:nvSpPr>
          <p:spPr>
            <a:xfrm>
              <a:off x="76200" y="914400"/>
              <a:ext cx="6553200" cy="199566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Excitement</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Seeking happiness by </a:t>
              </a:r>
              <a:r>
                <a:rPr lang="en-IN" dirty="0">
                  <a:latin typeface="Arial" panose="020B0604020202020204" pitchFamily="34" charset="0"/>
                  <a:cs typeface="Arial" panose="020B0604020202020204" pitchFamily="34" charset="0"/>
                </a:rPr>
                <a:t>owning / accumulating physical facility</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Pleasure (from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sensation)</a:t>
              </a:r>
            </a:p>
            <a:p>
              <a:pPr marL="0" indent="0" algn="ctr">
                <a:buNone/>
              </a:pPr>
              <a:r>
                <a:rPr lang="en-US" dirty="0">
                  <a:latin typeface="Arial" panose="020B0604020202020204" pitchFamily="34" charset="0"/>
                  <a:cs typeface="Arial" panose="020B0604020202020204" pitchFamily="34" charset="0"/>
                </a:rPr>
                <a:t>Attention, appreciation…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feelings) from others</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Lack of responsibility</a:t>
              </a:r>
            </a:p>
          </p:txBody>
        </p:sp>
        <p:sp>
          <p:nvSpPr>
            <p:cNvPr id="28" name="TextBox 27">
              <a:extLst>
                <a:ext uri="{FF2B5EF4-FFF2-40B4-BE49-F238E27FC236}">
                  <a16:creationId xmlns:a16="http://schemas.microsoft.com/office/drawing/2014/main" id="{425A496A-EF64-4CA6-A384-72FA3317A231}"/>
                </a:ext>
              </a:extLst>
            </p:cNvPr>
            <p:cNvSpPr txBox="1"/>
            <p:nvPr/>
          </p:nvSpPr>
          <p:spPr>
            <a:xfrm>
              <a:off x="6095036" y="955478"/>
              <a:ext cx="534364" cy="373711"/>
            </a:xfrm>
            <a:prstGeom prst="rect">
              <a:avLst/>
            </a:prstGeom>
            <a:noFill/>
          </p:spPr>
          <p:txBody>
            <a:bodyPr wrap="square">
              <a:spAutoFit/>
            </a:bodyPr>
            <a:lstStyle/>
            <a:p>
              <a:r>
                <a:rPr lang="en-IN" dirty="0"/>
                <a:t>🥳</a:t>
              </a:r>
            </a:p>
          </p:txBody>
        </p:sp>
      </p:grpSp>
    </p:spTree>
    <p:extLst>
      <p:ext uri="{BB962C8B-B14F-4D97-AF65-F5344CB8AC3E}">
        <p14:creationId xmlns:p14="http://schemas.microsoft.com/office/powerpoint/2010/main" val="165608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54E1B-5387-45E5-90BC-B049C0ED75C7}"/>
              </a:ext>
            </a:extLst>
          </p:cNvPr>
          <p:cNvPicPr>
            <a:picLocks noChangeAspect="1"/>
          </p:cNvPicPr>
          <p:nvPr/>
        </p:nvPicPr>
        <p:blipFill rotWithShape="1">
          <a:blip r:embed="rId3"/>
          <a:srcRect b="11412"/>
          <a:stretch/>
        </p:blipFill>
        <p:spPr>
          <a:xfrm>
            <a:off x="76200" y="523909"/>
            <a:ext cx="2663824" cy="1712027"/>
          </a:xfrm>
          <a:prstGeom prst="rect">
            <a:avLst/>
          </a:prstGeom>
        </p:spPr>
      </p:pic>
      <p:cxnSp>
        <p:nvCxnSpPr>
          <p:cNvPr id="12" name="Straight Connector 11"/>
          <p:cNvCxnSpPr>
            <a:cxnSpLocks/>
          </p:cNvCxnSpPr>
          <p:nvPr/>
        </p:nvCxnSpPr>
        <p:spPr>
          <a:xfrm>
            <a:off x="793820" y="2501444"/>
            <a:ext cx="5629205" cy="0"/>
          </a:xfrm>
          <a:prstGeom prst="line">
            <a:avLst/>
          </a:prstGeom>
          <a:ln w="19050">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974691" y="1158419"/>
            <a:ext cx="5370548" cy="2660650"/>
          </a:xfrm>
          <a:custGeom>
            <a:avLst/>
            <a:gdLst>
              <a:gd name="connsiteX0" fmla="*/ 0 w 2456597"/>
              <a:gd name="connsiteY0" fmla="*/ 1394346 h 2661314"/>
              <a:gd name="connsiteX1" fmla="*/ 573206 w 2456597"/>
              <a:gd name="connsiteY1" fmla="*/ 425355 h 2661314"/>
              <a:gd name="connsiteX2" fmla="*/ 668740 w 2456597"/>
              <a:gd name="connsiteY2" fmla="*/ 2049439 h 2661314"/>
              <a:gd name="connsiteX3" fmla="*/ 1132764 w 2456597"/>
              <a:gd name="connsiteY3" fmla="*/ 84161 h 2661314"/>
              <a:gd name="connsiteX4" fmla="*/ 1624084 w 2456597"/>
              <a:gd name="connsiteY4" fmla="*/ 2554406 h 2661314"/>
              <a:gd name="connsiteX5" fmla="*/ 1801504 w 2456597"/>
              <a:gd name="connsiteY5" fmla="*/ 725606 h 2661314"/>
              <a:gd name="connsiteX6" fmla="*/ 2006221 w 2456597"/>
              <a:gd name="connsiteY6" fmla="*/ 1858370 h 2661314"/>
              <a:gd name="connsiteX7" fmla="*/ 2197290 w 2456597"/>
              <a:gd name="connsiteY7" fmla="*/ 1189630 h 2661314"/>
              <a:gd name="connsiteX8" fmla="*/ 2456597 w 2456597"/>
              <a:gd name="connsiteY8" fmla="*/ 1612710 h 2661314"/>
              <a:gd name="connsiteX9" fmla="*/ 2456597 w 2456597"/>
              <a:gd name="connsiteY9" fmla="*/ 1612710 h 2661314"/>
              <a:gd name="connsiteX10" fmla="*/ 2456597 w 2456597"/>
              <a:gd name="connsiteY10" fmla="*/ 1626358 h 2661314"/>
              <a:gd name="connsiteX11" fmla="*/ 2456597 w 2456597"/>
              <a:gd name="connsiteY11" fmla="*/ 1626358 h 266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6597" h="2661314">
                <a:moveTo>
                  <a:pt x="0" y="1394346"/>
                </a:moveTo>
                <a:cubicBezTo>
                  <a:pt x="230874" y="855259"/>
                  <a:pt x="461749" y="316173"/>
                  <a:pt x="573206" y="425355"/>
                </a:cubicBezTo>
                <a:cubicBezTo>
                  <a:pt x="684663" y="534537"/>
                  <a:pt x="575480" y="2106305"/>
                  <a:pt x="668740" y="2049439"/>
                </a:cubicBezTo>
                <a:cubicBezTo>
                  <a:pt x="762000" y="1992573"/>
                  <a:pt x="973540" y="0"/>
                  <a:pt x="1132764" y="84161"/>
                </a:cubicBezTo>
                <a:cubicBezTo>
                  <a:pt x="1291988" y="168322"/>
                  <a:pt x="1512627" y="2447498"/>
                  <a:pt x="1624084" y="2554406"/>
                </a:cubicBezTo>
                <a:cubicBezTo>
                  <a:pt x="1735541" y="2661314"/>
                  <a:pt x="1737815" y="841612"/>
                  <a:pt x="1801504" y="725606"/>
                </a:cubicBezTo>
                <a:cubicBezTo>
                  <a:pt x="1865193" y="609600"/>
                  <a:pt x="1940257" y="1781033"/>
                  <a:pt x="2006221" y="1858370"/>
                </a:cubicBezTo>
                <a:cubicBezTo>
                  <a:pt x="2072185" y="1935707"/>
                  <a:pt x="2122227" y="1230573"/>
                  <a:pt x="2197290" y="1189630"/>
                </a:cubicBezTo>
                <a:cubicBezTo>
                  <a:pt x="2272353" y="1148687"/>
                  <a:pt x="2456597" y="1612710"/>
                  <a:pt x="2456597" y="1612710"/>
                </a:cubicBezTo>
                <a:lnTo>
                  <a:pt x="2456597" y="1612710"/>
                </a:lnTo>
                <a:lnTo>
                  <a:pt x="2456597" y="1626358"/>
                </a:lnTo>
                <a:lnTo>
                  <a:pt x="2456597" y="162635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16389" name="Rectangle 9"/>
          <p:cNvSpPr>
            <a:spLocks noChangeArrowheads="1"/>
          </p:cNvSpPr>
          <p:nvPr/>
        </p:nvSpPr>
        <p:spPr bwMode="auto">
          <a:xfrm>
            <a:off x="892949" y="838200"/>
            <a:ext cx="6131390" cy="430887"/>
          </a:xfrm>
          <a:prstGeom prst="rect">
            <a:avLst/>
          </a:prstGeom>
          <a:noFill/>
          <a:ln w="9525">
            <a:noFill/>
            <a:miter lim="800000"/>
            <a:headEnd/>
            <a:tailEnd/>
          </a:ln>
        </p:spPr>
        <p:txBody>
          <a:bodyPr wrap="square">
            <a:spAutoFit/>
          </a:bodyPr>
          <a:lstStyle/>
          <a:p>
            <a:pPr algn="ctr"/>
            <a:r>
              <a:rPr lang="en-US" altLang="en-US" sz="2200" b="1" dirty="0">
                <a:solidFill>
                  <a:prstClr val="black"/>
                </a:solidFill>
              </a:rPr>
              <a:t>Excitement </a:t>
            </a:r>
            <a:r>
              <a:rPr lang="en-US" altLang="en-US" sz="2200" dirty="0">
                <a:solidFill>
                  <a:prstClr val="black"/>
                </a:solidFill>
              </a:rPr>
              <a:t>(feeling high)</a:t>
            </a:r>
            <a:endParaRPr lang="en-US" altLang="en-US" sz="2800" dirty="0">
              <a:solidFill>
                <a:srgbClr val="002060"/>
              </a:solidFill>
            </a:endParaRPr>
          </a:p>
        </p:txBody>
      </p:sp>
      <p:sp>
        <p:nvSpPr>
          <p:cNvPr id="16398" name="Title 10"/>
          <p:cNvSpPr>
            <a:spLocks noGrp="1" noChangeArrowheads="1"/>
          </p:cNvSpPr>
          <p:nvPr>
            <p:ph type="title"/>
          </p:nvPr>
        </p:nvSpPr>
        <p:spPr bwMode="auto">
          <a:xfrm>
            <a:off x="0" y="76200"/>
            <a:ext cx="12192000" cy="381000"/>
          </a:xfrm>
          <a:noFill/>
          <a:ln>
            <a:miter lim="800000"/>
            <a:headEnd/>
            <a:tailEnd/>
          </a:ln>
        </p:spPr>
        <p:txBody>
          <a:bodyPr vert="horz" wrap="square" lIns="91440" tIns="45720" rIns="91440" bIns="45720" numCol="1" anchor="t" anchorCtr="0" compatLnSpc="1">
            <a:prstTxWarp prst="textNoShape">
              <a:avLst/>
            </a:prstTxWarp>
          </a:bodyPr>
          <a:lstStyle/>
          <a:p>
            <a:r>
              <a:rPr lang="en-GB" altLang="en-US" dirty="0">
                <a:latin typeface="Arial" charset="0"/>
              </a:rPr>
              <a:t>Implications of Unhappiness on Mental Health (health of the Self)</a:t>
            </a:r>
            <a:endParaRPr lang="en-IN" altLang="en-US" dirty="0">
              <a:latin typeface="Arial" charset="0"/>
            </a:endParaRPr>
          </a:p>
        </p:txBody>
      </p:sp>
      <p:sp>
        <p:nvSpPr>
          <p:cNvPr id="16400" name="Rectangle 5"/>
          <p:cNvSpPr>
            <a:spLocks noChangeArrowheads="1"/>
          </p:cNvSpPr>
          <p:nvPr/>
        </p:nvSpPr>
        <p:spPr bwMode="auto">
          <a:xfrm>
            <a:off x="9220200" y="1447708"/>
            <a:ext cx="2663825" cy="3693319"/>
          </a:xfrm>
          <a:prstGeom prst="rect">
            <a:avLst/>
          </a:prstGeom>
          <a:noFill/>
          <a:ln w="9525">
            <a:noFill/>
            <a:miter lim="800000"/>
            <a:headEnd/>
            <a:tailEnd/>
          </a:ln>
        </p:spPr>
        <p:txBody>
          <a:bodyPr>
            <a:spAutoFit/>
          </a:bodyPr>
          <a:lstStyle/>
          <a:p>
            <a:pPr algn="ctr">
              <a:buFont typeface="Symbol" pitchFamily="18" charset="2"/>
              <a:buNone/>
            </a:pPr>
            <a:r>
              <a:rPr lang="en-US" altLang="en-US" b="1" dirty="0">
                <a:solidFill>
                  <a:srgbClr val="000000"/>
                </a:solidFill>
                <a:cs typeface="Arial" charset="0"/>
              </a:rPr>
              <a:t>Disharmony</a:t>
            </a:r>
            <a:r>
              <a:rPr lang="en-US" altLang="en-US" b="1" dirty="0">
                <a:solidFill>
                  <a:srgbClr val="000000"/>
                </a:solidFill>
                <a:cs typeface="Arial" charset="0"/>
                <a:sym typeface="Wingdings" pitchFamily="2" charset="2"/>
              </a:rPr>
              <a:t> within</a:t>
            </a:r>
          </a:p>
          <a:p>
            <a:pPr algn="ctr">
              <a:buFont typeface="Symbol" pitchFamily="18" charset="2"/>
              <a:buNone/>
            </a:pPr>
            <a:endParaRPr lang="en-US" altLang="en-US" b="1" dirty="0">
              <a:solidFill>
                <a:srgbClr val="000000"/>
              </a:solidFill>
              <a:cs typeface="Arial" charset="0"/>
              <a:sym typeface="Wingdings" pitchFamily="2" charset="2"/>
            </a:endParaRPr>
          </a:p>
          <a:p>
            <a:pPr algn="ctr"/>
            <a:r>
              <a:rPr lang="en-US" altLang="en-US" b="1" dirty="0">
                <a:solidFill>
                  <a:srgbClr val="000000"/>
                </a:solidFill>
                <a:cs typeface="Arial" charset="0"/>
              </a:rPr>
              <a:t>Stress, </a:t>
            </a:r>
            <a:r>
              <a:rPr lang="en-US" altLang="en-US" b="1" dirty="0">
                <a:solidFill>
                  <a:srgbClr val="000000"/>
                </a:solidFill>
                <a:cs typeface="Arial" charset="0"/>
                <a:sym typeface="Wingdings" pitchFamily="2" charset="2"/>
              </a:rPr>
              <a:t>Tension, Frustration</a:t>
            </a:r>
          </a:p>
          <a:p>
            <a:pPr algn="ctr">
              <a:buFont typeface="Symbol" pitchFamily="18" charset="2"/>
              <a:buNone/>
            </a:pPr>
            <a:endParaRPr lang="en-US" altLang="en-US" b="1" dirty="0">
              <a:solidFill>
                <a:srgbClr val="000000"/>
              </a:solidFill>
              <a:cs typeface="Arial" charset="0"/>
            </a:endParaRPr>
          </a:p>
          <a:p>
            <a:pPr algn="ctr">
              <a:buFont typeface="Symbol" pitchFamily="18" charset="2"/>
              <a:buNone/>
            </a:pPr>
            <a:r>
              <a:rPr lang="en-US" altLang="en-US" b="1" dirty="0">
                <a:solidFill>
                  <a:srgbClr val="000000"/>
                </a:solidFill>
                <a:cs typeface="Arial" charset="0"/>
              </a:rPr>
              <a:t>Mood swings</a:t>
            </a:r>
            <a:r>
              <a:rPr lang="en-US" altLang="en-US" b="1" dirty="0">
                <a:solidFill>
                  <a:srgbClr val="000000"/>
                </a:solidFill>
                <a:cs typeface="Arial" charset="0"/>
                <a:sym typeface="Wingdings" panose="05000000000000000000" pitchFamily="2" charset="2"/>
              </a:rPr>
              <a:t> </a:t>
            </a:r>
          </a:p>
          <a:p>
            <a:pPr algn="ctr">
              <a:buFont typeface="Symbol" pitchFamily="18" charset="2"/>
              <a:buNone/>
            </a:pPr>
            <a:r>
              <a:rPr lang="en-US" altLang="en-US" b="1" dirty="0">
                <a:solidFill>
                  <a:srgbClr val="000000"/>
                </a:solidFill>
                <a:cs typeface="Arial" charset="0"/>
                <a:sym typeface="Wingdings" panose="05000000000000000000" pitchFamily="2" charset="2"/>
              </a:rPr>
              <a:t>Manic Depression</a:t>
            </a:r>
          </a:p>
          <a:p>
            <a:pPr algn="ctr">
              <a:buFont typeface="Symbol" pitchFamily="18" charset="2"/>
              <a:buNone/>
            </a:pPr>
            <a:endParaRPr lang="en-US" altLang="en-US" b="1" dirty="0">
              <a:solidFill>
                <a:srgbClr val="000000"/>
              </a:solidFill>
              <a:cs typeface="Arial" charset="0"/>
              <a:sym typeface="Wingdings" panose="05000000000000000000" pitchFamily="2" charset="2"/>
            </a:endParaRPr>
          </a:p>
          <a:p>
            <a:pPr algn="ctr">
              <a:buFont typeface="Symbol" pitchFamily="18" charset="2"/>
              <a:buNone/>
            </a:pPr>
            <a:r>
              <a:rPr lang="en-US" altLang="en-US" b="1" dirty="0">
                <a:solidFill>
                  <a:srgbClr val="000000"/>
                </a:solidFill>
                <a:cs typeface="Arial" charset="0"/>
                <a:sym typeface="Wingdings" panose="05000000000000000000" pitchFamily="2" charset="2"/>
              </a:rPr>
              <a:t>Escape from unhappiness</a:t>
            </a:r>
          </a:p>
          <a:p>
            <a:pPr algn="ctr">
              <a:buFont typeface="Symbol" pitchFamily="18" charset="2"/>
              <a:buNone/>
            </a:pPr>
            <a:endParaRPr lang="en-US" altLang="en-US" b="1" dirty="0">
              <a:solidFill>
                <a:srgbClr val="000000"/>
              </a:solidFill>
              <a:cs typeface="Arial" charset="0"/>
              <a:sym typeface="Wingdings" panose="05000000000000000000" pitchFamily="2" charset="2"/>
            </a:endParaRPr>
          </a:p>
          <a:p>
            <a:pPr algn="ctr">
              <a:buFont typeface="Symbol" pitchFamily="18" charset="2"/>
              <a:buNone/>
            </a:pPr>
            <a:r>
              <a:rPr lang="en-US" altLang="en-US" b="1" dirty="0">
                <a:solidFill>
                  <a:srgbClr val="000000"/>
                </a:solidFill>
                <a:cs typeface="Arial" charset="0"/>
                <a:sym typeface="Wingdings" panose="05000000000000000000" pitchFamily="2" charset="2"/>
              </a:rPr>
              <a:t>Substance abuse…  </a:t>
            </a:r>
          </a:p>
          <a:p>
            <a:pPr algn="ctr">
              <a:buFont typeface="Symbol" pitchFamily="18" charset="2"/>
              <a:buNone/>
            </a:pPr>
            <a:r>
              <a:rPr lang="en-US" altLang="en-US" b="1" dirty="0">
                <a:solidFill>
                  <a:srgbClr val="000000"/>
                </a:solidFill>
                <a:cs typeface="Arial" charset="0"/>
                <a:sym typeface="Wingdings" panose="05000000000000000000" pitchFamily="2" charset="2"/>
              </a:rPr>
              <a:t>Suicide...</a:t>
            </a:r>
          </a:p>
        </p:txBody>
      </p:sp>
      <p:sp>
        <p:nvSpPr>
          <p:cNvPr id="31" name="Rectangle 9">
            <a:extLst>
              <a:ext uri="{FF2B5EF4-FFF2-40B4-BE49-F238E27FC236}">
                <a16:creationId xmlns:a16="http://schemas.microsoft.com/office/drawing/2014/main" id="{CE34A1CE-80BA-4EB3-B633-25421BE4561D}"/>
              </a:ext>
            </a:extLst>
          </p:cNvPr>
          <p:cNvSpPr>
            <a:spLocks noChangeArrowheads="1"/>
          </p:cNvSpPr>
          <p:nvPr/>
        </p:nvSpPr>
        <p:spPr bwMode="auto">
          <a:xfrm>
            <a:off x="793820" y="3757117"/>
            <a:ext cx="6230518" cy="430887"/>
          </a:xfrm>
          <a:prstGeom prst="rect">
            <a:avLst/>
          </a:prstGeom>
          <a:noFill/>
          <a:ln w="9525">
            <a:noFill/>
            <a:miter lim="800000"/>
            <a:headEnd/>
            <a:tailEnd/>
          </a:ln>
        </p:spPr>
        <p:txBody>
          <a:bodyPr wrap="square">
            <a:spAutoFit/>
          </a:bodyPr>
          <a:lstStyle/>
          <a:p>
            <a:pPr algn="ctr"/>
            <a:r>
              <a:rPr lang="en-US" altLang="en-US" sz="2200" b="1" dirty="0">
                <a:solidFill>
                  <a:prstClr val="black"/>
                </a:solidFill>
              </a:rPr>
              <a:t>Depression </a:t>
            </a:r>
            <a:r>
              <a:rPr lang="en-US" altLang="en-US" sz="2200" dirty="0">
                <a:solidFill>
                  <a:prstClr val="black"/>
                </a:solidFill>
              </a:rPr>
              <a:t>(feeling low) </a:t>
            </a:r>
            <a:endParaRPr lang="en-US" altLang="en-US" sz="2800" dirty="0">
              <a:solidFill>
                <a:srgbClr val="002060"/>
              </a:solidFill>
            </a:endParaRPr>
          </a:p>
        </p:txBody>
      </p:sp>
      <p:pic>
        <p:nvPicPr>
          <p:cNvPr id="34" name="Picture 4">
            <a:extLst>
              <a:ext uri="{FF2B5EF4-FFF2-40B4-BE49-F238E27FC236}">
                <a16:creationId xmlns:a16="http://schemas.microsoft.com/office/drawing/2014/main" id="{C0109432-2830-491F-ABFB-ADF43BB6E77D}"/>
              </a:ext>
            </a:extLst>
          </p:cNvPr>
          <p:cNvPicPr>
            <a:picLocks noChangeAspect="1"/>
          </p:cNvPicPr>
          <p:nvPr/>
        </p:nvPicPr>
        <p:blipFill>
          <a:blip r:embed="rId4">
            <a:lum contrast="40000"/>
            <a:extLst>
              <a:ext uri="{28A0092B-C50C-407E-A947-70E740481C1C}">
                <a14:useLocalDpi xmlns:a14="http://schemas.microsoft.com/office/drawing/2010/main" val="0"/>
              </a:ext>
            </a:extLst>
          </a:blip>
          <a:srcRect l="16251" t="16251" r="23750" b="22501"/>
          <a:stretch>
            <a:fillRect/>
          </a:stretch>
        </p:blipFill>
        <p:spPr bwMode="auto">
          <a:xfrm>
            <a:off x="569912" y="2800026"/>
            <a:ext cx="1676400" cy="171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a:extLst>
              <a:ext uri="{FF2B5EF4-FFF2-40B4-BE49-F238E27FC236}">
                <a16:creationId xmlns:a16="http://schemas.microsoft.com/office/drawing/2014/main" id="{7F3EACC4-D115-4C0D-B4AF-403178B3D8F3}"/>
              </a:ext>
            </a:extLst>
          </p:cNvPr>
          <p:cNvSpPr txBox="1">
            <a:spLocks noChangeArrowheads="1"/>
          </p:cNvSpPr>
          <p:nvPr/>
        </p:nvSpPr>
        <p:spPr bwMode="auto">
          <a:xfrm>
            <a:off x="569912" y="5196370"/>
            <a:ext cx="10892199" cy="12003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dirty="0">
                <a:solidFill>
                  <a:prstClr val="white"/>
                </a:solidFill>
              </a:rPr>
              <a:t>Problem is in the Self</a:t>
            </a:r>
            <a:endParaRPr lang="en-US" altLang="en-US" sz="2400" b="1" dirty="0">
              <a:solidFill>
                <a:prstClr val="white"/>
              </a:solidFill>
            </a:endParaRPr>
          </a:p>
          <a:p>
            <a:pPr algn="ctr"/>
            <a:r>
              <a:rPr lang="en-US" altLang="en-US" sz="2400" dirty="0">
                <a:solidFill>
                  <a:prstClr val="white"/>
                </a:solidFill>
              </a:rPr>
              <a:t>Medicine/treatment is primarily given to the Body </a:t>
            </a:r>
          </a:p>
          <a:p>
            <a:pPr algn="ctr"/>
            <a:r>
              <a:rPr lang="en-US" altLang="en-US" sz="2400" dirty="0">
                <a:solidFill>
                  <a:prstClr val="white"/>
                </a:solidFill>
              </a:rPr>
              <a:t>(when human being is assumed to be the Body)</a:t>
            </a:r>
            <a:endParaRPr lang="en-US" altLang="en-US" sz="2400" b="1" dirty="0">
              <a:solidFill>
                <a:prstClr val="white"/>
              </a:solidFill>
            </a:endParaRPr>
          </a:p>
        </p:txBody>
      </p:sp>
    </p:spTree>
    <p:extLst>
      <p:ext uri="{BB962C8B-B14F-4D97-AF65-F5344CB8AC3E}">
        <p14:creationId xmlns:p14="http://schemas.microsoft.com/office/powerpoint/2010/main" val="6714857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6735-681F-4C0E-A65F-1CD0693A047D}"/>
              </a:ext>
            </a:extLst>
          </p:cNvPr>
          <p:cNvSpPr>
            <a:spLocks noGrp="1"/>
          </p:cNvSpPr>
          <p:nvPr>
            <p:ph type="title"/>
          </p:nvPr>
        </p:nvSpPr>
        <p:spPr/>
        <p:txBody>
          <a:bodyPr/>
          <a:lstStyle/>
          <a:p>
            <a:r>
              <a:rPr lang="en-US" dirty="0"/>
              <a:t>Excitement-Depression to Happiness					 Desired State</a:t>
            </a:r>
            <a:endParaRPr lang="en-IN" dirty="0"/>
          </a:p>
        </p:txBody>
      </p:sp>
      <p:sp>
        <p:nvSpPr>
          <p:cNvPr id="4" name="Arrow: Right 3">
            <a:extLst>
              <a:ext uri="{FF2B5EF4-FFF2-40B4-BE49-F238E27FC236}">
                <a16:creationId xmlns:a16="http://schemas.microsoft.com/office/drawing/2014/main" id="{B68604BA-14A4-4509-95E0-6FDE86641203}"/>
              </a:ext>
            </a:extLst>
          </p:cNvPr>
          <p:cNvSpPr/>
          <p:nvPr/>
        </p:nvSpPr>
        <p:spPr>
          <a:xfrm rot="19829408">
            <a:off x="6738313" y="2915243"/>
            <a:ext cx="1562095" cy="32222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a:extLst>
              <a:ext uri="{FF2B5EF4-FFF2-40B4-BE49-F238E27FC236}">
                <a16:creationId xmlns:a16="http://schemas.microsoft.com/office/drawing/2014/main" id="{639527CC-88DB-469D-B4D0-35EDB3B34B00}"/>
              </a:ext>
            </a:extLst>
          </p:cNvPr>
          <p:cNvSpPr txBox="1"/>
          <p:nvPr/>
        </p:nvSpPr>
        <p:spPr>
          <a:xfrm>
            <a:off x="8610600" y="2738735"/>
            <a:ext cx="3352800" cy="923330"/>
          </a:xfrm>
          <a:prstGeom prst="rect">
            <a:avLst/>
          </a:prstGeom>
          <a:noFill/>
        </p:spPr>
        <p:txBody>
          <a:bodyPr wrap="square">
            <a:spAutoFit/>
          </a:bodyPr>
          <a:lstStyle/>
          <a:p>
            <a:pPr marL="0" indent="0" algn="ctr">
              <a:buNone/>
            </a:pPr>
            <a:r>
              <a:rPr lang="en-US" sz="1800" dirty="0">
                <a:latin typeface="Arial" charset="0"/>
              </a:rPr>
              <a:t>Continuous, definite</a:t>
            </a:r>
          </a:p>
          <a:p>
            <a:pPr marL="0" indent="0" algn="ctr">
              <a:buNone/>
            </a:pPr>
            <a:r>
              <a:rPr lang="en-US" dirty="0">
                <a:latin typeface="Arial" charset="0"/>
              </a:rPr>
              <a:t>No fluctuations</a:t>
            </a:r>
            <a:endParaRPr lang="en-US" sz="1800" dirty="0">
              <a:latin typeface="Arial" charset="0"/>
            </a:endParaRPr>
          </a:p>
          <a:p>
            <a:pPr marL="0" indent="0" algn="ctr">
              <a:buNone/>
            </a:pPr>
            <a:r>
              <a:rPr lang="en-US" sz="1800" dirty="0">
                <a:latin typeface="Arial" charset="0"/>
              </a:rPr>
              <a:t>No dependence on outside</a:t>
            </a:r>
          </a:p>
        </p:txBody>
      </p:sp>
      <p:grpSp>
        <p:nvGrpSpPr>
          <p:cNvPr id="6" name="Group 5">
            <a:extLst>
              <a:ext uri="{FF2B5EF4-FFF2-40B4-BE49-F238E27FC236}">
                <a16:creationId xmlns:a16="http://schemas.microsoft.com/office/drawing/2014/main" id="{560F1916-5A71-4F69-8751-E7C013283F82}"/>
              </a:ext>
            </a:extLst>
          </p:cNvPr>
          <p:cNvGrpSpPr/>
          <p:nvPr/>
        </p:nvGrpSpPr>
        <p:grpSpPr>
          <a:xfrm>
            <a:off x="8610600" y="710270"/>
            <a:ext cx="3376914" cy="2003385"/>
            <a:chOff x="8610600" y="587414"/>
            <a:chExt cx="3376914" cy="2003385"/>
          </a:xfrm>
        </p:grpSpPr>
        <p:sp>
          <p:nvSpPr>
            <p:cNvPr id="7" name="Rectangle: Rounded Corners 6">
              <a:extLst>
                <a:ext uri="{FF2B5EF4-FFF2-40B4-BE49-F238E27FC236}">
                  <a16:creationId xmlns:a16="http://schemas.microsoft.com/office/drawing/2014/main" id="{AAFE00C5-AE69-4C3B-844F-6A21E50AD95F}"/>
                </a:ext>
              </a:extLst>
            </p:cNvPr>
            <p:cNvSpPr/>
            <p:nvPr/>
          </p:nvSpPr>
          <p:spPr>
            <a:xfrm>
              <a:off x="8610600" y="587414"/>
              <a:ext cx="3352800" cy="200338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Happiness</a:t>
              </a:r>
            </a:p>
            <a:p>
              <a:pPr marL="0" indent="0" algn="ctr">
                <a:buNone/>
              </a:pPr>
              <a:r>
                <a:rPr lang="en-US" dirty="0">
                  <a:latin typeface="Arial" panose="020B0604020202020204" pitchFamily="34" charset="0"/>
                  <a:cs typeface="Arial" panose="020B0604020202020204" pitchFamily="34" charset="0"/>
                </a:rPr>
                <a:t>Harmony</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sz="1800" dirty="0">
                  <a:latin typeface="Arial" charset="0"/>
                </a:rPr>
                <a:t>Right understanding</a:t>
              </a:r>
            </a:p>
            <a:p>
              <a:pPr marL="0" indent="0" algn="ctr">
                <a:buNone/>
              </a:pPr>
              <a:r>
                <a:rPr lang="en-US" sz="1800" dirty="0">
                  <a:latin typeface="Arial" charset="0"/>
                </a:rPr>
                <a:t>Right feeling</a:t>
              </a:r>
            </a:p>
            <a:p>
              <a:pPr marL="0" indent="0" algn="ctr">
                <a:buNone/>
              </a:pPr>
              <a:endParaRPr lang="en-US" dirty="0">
                <a:latin typeface="Arial" charset="0"/>
              </a:endParaRPr>
            </a:p>
            <a:p>
              <a:pPr marL="0" indent="0" algn="ctr">
                <a:buNone/>
              </a:pPr>
              <a:r>
                <a:rPr lang="en-US" sz="1800" dirty="0">
                  <a:latin typeface="Arial" charset="0"/>
                </a:rPr>
                <a:t>Responsibility</a:t>
              </a:r>
            </a:p>
          </p:txBody>
        </p:sp>
        <p:sp>
          <p:nvSpPr>
            <p:cNvPr id="8" name="TextBox 7">
              <a:extLst>
                <a:ext uri="{FF2B5EF4-FFF2-40B4-BE49-F238E27FC236}">
                  <a16:creationId xmlns:a16="http://schemas.microsoft.com/office/drawing/2014/main" id="{6C69CA06-4C1C-4E89-828A-B2C1758B5E43}"/>
                </a:ext>
              </a:extLst>
            </p:cNvPr>
            <p:cNvSpPr txBox="1"/>
            <p:nvPr/>
          </p:nvSpPr>
          <p:spPr>
            <a:xfrm>
              <a:off x="11453150" y="623639"/>
              <a:ext cx="534364" cy="373711"/>
            </a:xfrm>
            <a:prstGeom prst="rect">
              <a:avLst/>
            </a:prstGeom>
            <a:noFill/>
          </p:spPr>
          <p:txBody>
            <a:bodyPr wrap="square">
              <a:spAutoFit/>
            </a:bodyPr>
            <a:lstStyle/>
            <a:p>
              <a:r>
                <a:rPr lang="en-IN" dirty="0"/>
                <a:t>😊</a:t>
              </a:r>
            </a:p>
          </p:txBody>
        </p:sp>
      </p:grpSp>
      <p:pic>
        <p:nvPicPr>
          <p:cNvPr id="11" name="Picture 10">
            <a:extLst>
              <a:ext uri="{FF2B5EF4-FFF2-40B4-BE49-F238E27FC236}">
                <a16:creationId xmlns:a16="http://schemas.microsoft.com/office/drawing/2014/main" id="{0802A1F5-8BAA-490D-BBE8-FAE61C6E622E}"/>
              </a:ext>
            </a:extLst>
          </p:cNvPr>
          <p:cNvPicPr>
            <a:picLocks noChangeAspect="1"/>
          </p:cNvPicPr>
          <p:nvPr/>
        </p:nvPicPr>
        <p:blipFill>
          <a:blip r:embed="rId2"/>
          <a:stretch>
            <a:fillRect/>
          </a:stretch>
        </p:blipFill>
        <p:spPr>
          <a:xfrm>
            <a:off x="100766" y="3200400"/>
            <a:ext cx="6456405" cy="3200400"/>
          </a:xfrm>
          <a:prstGeom prst="rect">
            <a:avLst/>
          </a:prstGeom>
        </p:spPr>
      </p:pic>
    </p:spTree>
    <p:extLst>
      <p:ext uri="{BB962C8B-B14F-4D97-AF65-F5344CB8AC3E}">
        <p14:creationId xmlns:p14="http://schemas.microsoft.com/office/powerpoint/2010/main" val="2791946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B0769D-3717-41BB-A927-C45B33B5B95A}"/>
              </a:ext>
            </a:extLst>
          </p:cNvPr>
          <p:cNvSpPr>
            <a:spLocks noGrp="1"/>
          </p:cNvSpPr>
          <p:nvPr>
            <p:ph type="title"/>
          </p:nvPr>
        </p:nvSpPr>
        <p:spPr/>
        <p:txBody>
          <a:bodyPr/>
          <a:lstStyle/>
          <a:p>
            <a:r>
              <a:rPr lang="en-US" dirty="0"/>
              <a:t>Excitement-Depression to Happiness					 Desired State</a:t>
            </a:r>
            <a:endParaRPr lang="en-IN" dirty="0"/>
          </a:p>
        </p:txBody>
      </p:sp>
      <p:sp>
        <p:nvSpPr>
          <p:cNvPr id="40" name="Arrow: Right 39">
            <a:extLst>
              <a:ext uri="{FF2B5EF4-FFF2-40B4-BE49-F238E27FC236}">
                <a16:creationId xmlns:a16="http://schemas.microsoft.com/office/drawing/2014/main" id="{C885DC70-124B-4997-AE73-5181357B9B04}"/>
              </a:ext>
            </a:extLst>
          </p:cNvPr>
          <p:cNvSpPr/>
          <p:nvPr/>
        </p:nvSpPr>
        <p:spPr>
          <a:xfrm>
            <a:off x="7126245" y="2895600"/>
            <a:ext cx="1164791" cy="321756"/>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Freeform 13">
            <a:extLst>
              <a:ext uri="{FF2B5EF4-FFF2-40B4-BE49-F238E27FC236}">
                <a16:creationId xmlns:a16="http://schemas.microsoft.com/office/drawing/2014/main" id="{745E88B1-E069-4B98-8348-8D698B8D2D1F}"/>
              </a:ext>
            </a:extLst>
          </p:cNvPr>
          <p:cNvSpPr/>
          <p:nvPr/>
        </p:nvSpPr>
        <p:spPr>
          <a:xfrm>
            <a:off x="2108199" y="2667000"/>
            <a:ext cx="2375162" cy="836262"/>
          </a:xfrm>
          <a:custGeom>
            <a:avLst/>
            <a:gdLst>
              <a:gd name="connsiteX0" fmla="*/ 0 w 2456597"/>
              <a:gd name="connsiteY0" fmla="*/ 1394346 h 2661314"/>
              <a:gd name="connsiteX1" fmla="*/ 573206 w 2456597"/>
              <a:gd name="connsiteY1" fmla="*/ 425355 h 2661314"/>
              <a:gd name="connsiteX2" fmla="*/ 668740 w 2456597"/>
              <a:gd name="connsiteY2" fmla="*/ 2049439 h 2661314"/>
              <a:gd name="connsiteX3" fmla="*/ 1132764 w 2456597"/>
              <a:gd name="connsiteY3" fmla="*/ 84161 h 2661314"/>
              <a:gd name="connsiteX4" fmla="*/ 1624084 w 2456597"/>
              <a:gd name="connsiteY4" fmla="*/ 2554406 h 2661314"/>
              <a:gd name="connsiteX5" fmla="*/ 1801504 w 2456597"/>
              <a:gd name="connsiteY5" fmla="*/ 725606 h 2661314"/>
              <a:gd name="connsiteX6" fmla="*/ 2006221 w 2456597"/>
              <a:gd name="connsiteY6" fmla="*/ 1858370 h 2661314"/>
              <a:gd name="connsiteX7" fmla="*/ 2197290 w 2456597"/>
              <a:gd name="connsiteY7" fmla="*/ 1189630 h 2661314"/>
              <a:gd name="connsiteX8" fmla="*/ 2456597 w 2456597"/>
              <a:gd name="connsiteY8" fmla="*/ 1612710 h 2661314"/>
              <a:gd name="connsiteX9" fmla="*/ 2456597 w 2456597"/>
              <a:gd name="connsiteY9" fmla="*/ 1612710 h 2661314"/>
              <a:gd name="connsiteX10" fmla="*/ 2456597 w 2456597"/>
              <a:gd name="connsiteY10" fmla="*/ 1626358 h 2661314"/>
              <a:gd name="connsiteX11" fmla="*/ 2456597 w 2456597"/>
              <a:gd name="connsiteY11" fmla="*/ 1626358 h 266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6597" h="2661314">
                <a:moveTo>
                  <a:pt x="0" y="1394346"/>
                </a:moveTo>
                <a:cubicBezTo>
                  <a:pt x="230874" y="855259"/>
                  <a:pt x="461749" y="316173"/>
                  <a:pt x="573206" y="425355"/>
                </a:cubicBezTo>
                <a:cubicBezTo>
                  <a:pt x="684663" y="534537"/>
                  <a:pt x="575480" y="2106305"/>
                  <a:pt x="668740" y="2049439"/>
                </a:cubicBezTo>
                <a:cubicBezTo>
                  <a:pt x="762000" y="1992573"/>
                  <a:pt x="973540" y="0"/>
                  <a:pt x="1132764" y="84161"/>
                </a:cubicBezTo>
                <a:cubicBezTo>
                  <a:pt x="1291988" y="168322"/>
                  <a:pt x="1512627" y="2447498"/>
                  <a:pt x="1624084" y="2554406"/>
                </a:cubicBezTo>
                <a:cubicBezTo>
                  <a:pt x="1735541" y="2661314"/>
                  <a:pt x="1737815" y="841612"/>
                  <a:pt x="1801504" y="725606"/>
                </a:cubicBezTo>
                <a:cubicBezTo>
                  <a:pt x="1865193" y="609600"/>
                  <a:pt x="1940257" y="1781033"/>
                  <a:pt x="2006221" y="1858370"/>
                </a:cubicBezTo>
                <a:cubicBezTo>
                  <a:pt x="2072185" y="1935707"/>
                  <a:pt x="2122227" y="1230573"/>
                  <a:pt x="2197290" y="1189630"/>
                </a:cubicBezTo>
                <a:cubicBezTo>
                  <a:pt x="2272353" y="1148687"/>
                  <a:pt x="2456597" y="1612710"/>
                  <a:pt x="2456597" y="1612710"/>
                </a:cubicBezTo>
                <a:lnTo>
                  <a:pt x="2456597" y="1612710"/>
                </a:lnTo>
                <a:lnTo>
                  <a:pt x="2456597" y="1626358"/>
                </a:lnTo>
                <a:lnTo>
                  <a:pt x="2456597" y="162635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44" name="TextBox 43">
            <a:extLst>
              <a:ext uri="{FF2B5EF4-FFF2-40B4-BE49-F238E27FC236}">
                <a16:creationId xmlns:a16="http://schemas.microsoft.com/office/drawing/2014/main" id="{E9237810-6B60-4625-88A4-BAE0CCED81FD}"/>
              </a:ext>
            </a:extLst>
          </p:cNvPr>
          <p:cNvSpPr txBox="1"/>
          <p:nvPr/>
        </p:nvSpPr>
        <p:spPr>
          <a:xfrm>
            <a:off x="8458200" y="4085865"/>
            <a:ext cx="3352800" cy="923330"/>
          </a:xfrm>
          <a:prstGeom prst="rect">
            <a:avLst/>
          </a:prstGeom>
          <a:noFill/>
        </p:spPr>
        <p:txBody>
          <a:bodyPr wrap="square">
            <a:spAutoFit/>
          </a:bodyPr>
          <a:lstStyle/>
          <a:p>
            <a:pPr marL="0" indent="0" algn="ctr">
              <a:buNone/>
            </a:pPr>
            <a:r>
              <a:rPr lang="en-US" sz="1800" dirty="0">
                <a:latin typeface="Arial" charset="0"/>
              </a:rPr>
              <a:t>Continuous, definite</a:t>
            </a:r>
          </a:p>
          <a:p>
            <a:pPr marL="0" indent="0" algn="ctr">
              <a:buNone/>
            </a:pPr>
            <a:r>
              <a:rPr lang="en-US" dirty="0">
                <a:latin typeface="Arial" charset="0"/>
              </a:rPr>
              <a:t>No fluctuations</a:t>
            </a:r>
            <a:endParaRPr lang="en-US" sz="1800" dirty="0">
              <a:latin typeface="Arial" charset="0"/>
            </a:endParaRPr>
          </a:p>
          <a:p>
            <a:pPr marL="0" indent="0" algn="ctr">
              <a:buNone/>
            </a:pPr>
            <a:r>
              <a:rPr lang="en-US" sz="1800" dirty="0">
                <a:latin typeface="Arial" charset="0"/>
              </a:rPr>
              <a:t>No dependence on outside</a:t>
            </a:r>
          </a:p>
        </p:txBody>
      </p:sp>
      <p:sp>
        <p:nvSpPr>
          <p:cNvPr id="46" name="TextBox 45">
            <a:extLst>
              <a:ext uri="{FF2B5EF4-FFF2-40B4-BE49-F238E27FC236}">
                <a16:creationId xmlns:a16="http://schemas.microsoft.com/office/drawing/2014/main" id="{CA01C8A6-E4D6-4887-8483-1B924DA39B96}"/>
              </a:ext>
            </a:extLst>
          </p:cNvPr>
          <p:cNvSpPr txBox="1"/>
          <p:nvPr/>
        </p:nvSpPr>
        <p:spPr>
          <a:xfrm>
            <a:off x="70414" y="6019800"/>
            <a:ext cx="6553200" cy="646331"/>
          </a:xfrm>
          <a:prstGeom prst="rect">
            <a:avLst/>
          </a:prstGeom>
          <a:noFill/>
        </p:spPr>
        <p:txBody>
          <a:bodyPr wrap="square">
            <a:spAutoFit/>
          </a:bodyPr>
          <a:lstStyle/>
          <a:p>
            <a:pPr marL="0" indent="0" algn="ctr">
              <a:buFont typeface="Wingdings" pitchFamily="2" charset="2"/>
              <a:buNone/>
              <a:defRPr/>
            </a:pPr>
            <a:r>
              <a:rPr lang="en-IN" sz="1800" dirty="0">
                <a:solidFill>
                  <a:srgbClr val="FF0000"/>
                </a:solidFill>
              </a:rPr>
              <a:t>Dependence on outside, </a:t>
            </a:r>
            <a:r>
              <a:rPr lang="en-IN" sz="1800" dirty="0">
                <a:solidFill>
                  <a:srgbClr val="FF0000"/>
                </a:solidFill>
                <a:latin typeface="Arial" charset="0"/>
                <a:cs typeface="Arial" charset="0"/>
                <a:sym typeface="Wingdings" pitchFamily="2" charset="2"/>
              </a:rPr>
              <a:t>temporary, not definite, </a:t>
            </a:r>
          </a:p>
          <a:p>
            <a:pPr marL="0" indent="0" algn="ctr">
              <a:buFont typeface="Wingdings" pitchFamily="2" charset="2"/>
              <a:buNone/>
              <a:defRPr/>
            </a:pPr>
            <a:r>
              <a:rPr lang="en-IN" sz="1800" dirty="0">
                <a:solidFill>
                  <a:srgbClr val="FF0000"/>
                </a:solidFill>
              </a:rPr>
              <a:t>can’t be continuous</a:t>
            </a:r>
          </a:p>
        </p:txBody>
      </p:sp>
      <p:sp>
        <p:nvSpPr>
          <p:cNvPr id="48" name="TextBox 47">
            <a:extLst>
              <a:ext uri="{FF2B5EF4-FFF2-40B4-BE49-F238E27FC236}">
                <a16:creationId xmlns:a16="http://schemas.microsoft.com/office/drawing/2014/main" id="{3A291D10-B73D-4180-AF4A-ABFF73E1AABE}"/>
              </a:ext>
            </a:extLst>
          </p:cNvPr>
          <p:cNvSpPr txBox="1"/>
          <p:nvPr/>
        </p:nvSpPr>
        <p:spPr>
          <a:xfrm>
            <a:off x="6095036" y="803078"/>
            <a:ext cx="534364" cy="373711"/>
          </a:xfrm>
          <a:prstGeom prst="rect">
            <a:avLst/>
          </a:prstGeom>
          <a:noFill/>
        </p:spPr>
        <p:txBody>
          <a:bodyPr wrap="square">
            <a:spAutoFit/>
          </a:bodyPr>
          <a:lstStyle/>
          <a:p>
            <a:r>
              <a:rPr lang="en-IN" dirty="0"/>
              <a:t>🥳</a:t>
            </a:r>
          </a:p>
        </p:txBody>
      </p:sp>
      <p:grpSp>
        <p:nvGrpSpPr>
          <p:cNvPr id="52" name="Group 51">
            <a:extLst>
              <a:ext uri="{FF2B5EF4-FFF2-40B4-BE49-F238E27FC236}">
                <a16:creationId xmlns:a16="http://schemas.microsoft.com/office/drawing/2014/main" id="{720F9930-240E-486C-8462-920A4DA2BD2B}"/>
              </a:ext>
            </a:extLst>
          </p:cNvPr>
          <p:cNvGrpSpPr/>
          <p:nvPr/>
        </p:nvGrpSpPr>
        <p:grpSpPr>
          <a:xfrm>
            <a:off x="76200" y="3429000"/>
            <a:ext cx="6553200" cy="2438400"/>
            <a:chOff x="76200" y="3581400"/>
            <a:chExt cx="6553200" cy="2438400"/>
          </a:xfrm>
        </p:grpSpPr>
        <p:sp>
          <p:nvSpPr>
            <p:cNvPr id="18" name="Rectangle: Rounded Corners 17">
              <a:extLst>
                <a:ext uri="{FF2B5EF4-FFF2-40B4-BE49-F238E27FC236}">
                  <a16:creationId xmlns:a16="http://schemas.microsoft.com/office/drawing/2014/main" id="{0F4FD66E-0345-484E-B72F-1AE7E416D6CF}"/>
                </a:ext>
              </a:extLst>
            </p:cNvPr>
            <p:cNvSpPr/>
            <p:nvPr/>
          </p:nvSpPr>
          <p:spPr>
            <a:xfrm>
              <a:off x="76200" y="3581400"/>
              <a:ext cx="6553200" cy="2438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Depression</a:t>
              </a:r>
            </a:p>
            <a:p>
              <a:pPr marL="0" indent="0" algn="ctr">
                <a:buFont typeface="Symbol" pitchFamily="18" charset="2"/>
                <a:buNone/>
                <a:defRPr/>
              </a:pPr>
              <a:endParaRPr lang="en-IN" sz="2000" dirty="0">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Insufficient pleasure (from favourable sensation)</a:t>
              </a:r>
              <a:endParaRPr lang="en-IN" dirty="0">
                <a:solidFill>
                  <a:srgbClr val="FF0000"/>
                </a:solidFill>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Lack of attention, appreciation… (favourable feelings) from others</a:t>
              </a:r>
            </a:p>
            <a:p>
              <a:pPr marL="0" indent="0" algn="ctr">
                <a:buFont typeface="Symbol" pitchFamily="18" charset="2"/>
                <a:buNone/>
                <a:defRPr/>
              </a:pPr>
              <a:r>
                <a:rPr lang="en-IN" sz="2000" dirty="0">
                  <a:latin typeface="Arial" panose="020B0604020202020204" pitchFamily="34" charset="0"/>
                  <a:cs typeface="Arial" panose="020B0604020202020204" pitchFamily="34" charset="0"/>
                </a:rPr>
                <a:t>Hopelessness</a:t>
              </a:r>
            </a:p>
            <a:p>
              <a:pPr marL="0" indent="0" algn="ctr">
                <a:buFont typeface="Symbol" pitchFamily="18" charset="2"/>
                <a:buNone/>
                <a:defRPr/>
              </a:pPr>
              <a:endParaRPr lang="en-IN" sz="2000" dirty="0">
                <a:latin typeface="Arial" panose="020B0604020202020204" pitchFamily="34" charset="0"/>
                <a:cs typeface="Arial" panose="020B0604020202020204" pitchFamily="34" charset="0"/>
              </a:endParaRPr>
            </a:p>
            <a:p>
              <a:pPr marL="0" indent="0" algn="ctr">
                <a:buFont typeface="Symbol" pitchFamily="18" charset="2"/>
                <a:buNone/>
                <a:defRPr/>
              </a:pPr>
              <a:r>
                <a:rPr lang="en-IN" sz="2000" dirty="0">
                  <a:latin typeface="Arial" panose="020B0604020202020204" pitchFamily="34" charset="0"/>
                  <a:cs typeface="Arial" panose="020B0604020202020204" pitchFamily="34" charset="0"/>
                </a:rPr>
                <a:t>Lack of responsibility</a:t>
              </a:r>
            </a:p>
          </p:txBody>
        </p:sp>
        <p:sp>
          <p:nvSpPr>
            <p:cNvPr id="51" name="TextBox 50">
              <a:extLst>
                <a:ext uri="{FF2B5EF4-FFF2-40B4-BE49-F238E27FC236}">
                  <a16:creationId xmlns:a16="http://schemas.microsoft.com/office/drawing/2014/main" id="{E917B595-09E8-4D44-B634-47C3A026BE5C}"/>
                </a:ext>
              </a:extLst>
            </p:cNvPr>
            <p:cNvSpPr txBox="1"/>
            <p:nvPr/>
          </p:nvSpPr>
          <p:spPr>
            <a:xfrm>
              <a:off x="6089249" y="3655662"/>
              <a:ext cx="534364" cy="373711"/>
            </a:xfrm>
            <a:prstGeom prst="rect">
              <a:avLst/>
            </a:prstGeom>
            <a:noFill/>
          </p:spPr>
          <p:txBody>
            <a:bodyPr wrap="square">
              <a:spAutoFit/>
            </a:bodyPr>
            <a:lstStyle/>
            <a:p>
              <a:r>
                <a:rPr lang="en-IN" dirty="0"/>
                <a:t>😣</a:t>
              </a:r>
            </a:p>
          </p:txBody>
        </p:sp>
      </p:grpSp>
      <p:grpSp>
        <p:nvGrpSpPr>
          <p:cNvPr id="55" name="Group 54">
            <a:extLst>
              <a:ext uri="{FF2B5EF4-FFF2-40B4-BE49-F238E27FC236}">
                <a16:creationId xmlns:a16="http://schemas.microsoft.com/office/drawing/2014/main" id="{8B0AB164-35F4-4142-A2A0-9F2EFA256F1A}"/>
              </a:ext>
            </a:extLst>
          </p:cNvPr>
          <p:cNvGrpSpPr/>
          <p:nvPr/>
        </p:nvGrpSpPr>
        <p:grpSpPr>
          <a:xfrm>
            <a:off x="8458200" y="2057400"/>
            <a:ext cx="3376914" cy="2003385"/>
            <a:chOff x="8610600" y="587414"/>
            <a:chExt cx="3376914" cy="2003385"/>
          </a:xfrm>
        </p:grpSpPr>
        <p:sp>
          <p:nvSpPr>
            <p:cNvPr id="21" name="Rectangle: Rounded Corners 20">
              <a:extLst>
                <a:ext uri="{FF2B5EF4-FFF2-40B4-BE49-F238E27FC236}">
                  <a16:creationId xmlns:a16="http://schemas.microsoft.com/office/drawing/2014/main" id="{4B4242AB-ADDF-4340-B557-52222929BD9A}"/>
                </a:ext>
              </a:extLst>
            </p:cNvPr>
            <p:cNvSpPr/>
            <p:nvPr/>
          </p:nvSpPr>
          <p:spPr>
            <a:xfrm>
              <a:off x="8610600" y="587414"/>
              <a:ext cx="3352800" cy="2003385"/>
            </a:xfrm>
            <a:prstGeom prst="round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Happiness</a:t>
              </a:r>
            </a:p>
            <a:p>
              <a:pPr marL="0" indent="0" algn="ctr">
                <a:buNone/>
              </a:pPr>
              <a:r>
                <a:rPr lang="en-US" dirty="0">
                  <a:latin typeface="Arial" panose="020B0604020202020204" pitchFamily="34" charset="0"/>
                  <a:cs typeface="Arial" panose="020B0604020202020204" pitchFamily="34" charset="0"/>
                </a:rPr>
                <a:t>Harmony</a:t>
              </a:r>
            </a:p>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sz="1800" dirty="0">
                  <a:latin typeface="Arial" charset="0"/>
                </a:rPr>
                <a:t>Right understanding</a:t>
              </a:r>
            </a:p>
            <a:p>
              <a:pPr marL="0" indent="0" algn="ctr">
                <a:buNone/>
              </a:pPr>
              <a:r>
                <a:rPr lang="en-US" sz="1800" dirty="0">
                  <a:latin typeface="Arial" charset="0"/>
                </a:rPr>
                <a:t>Right feeling</a:t>
              </a:r>
            </a:p>
            <a:p>
              <a:pPr marL="0" indent="0" algn="ctr">
                <a:buNone/>
              </a:pPr>
              <a:endParaRPr lang="en-US" dirty="0">
                <a:latin typeface="Arial" charset="0"/>
              </a:endParaRPr>
            </a:p>
            <a:p>
              <a:pPr marL="0" indent="0" algn="ctr">
                <a:buNone/>
              </a:pPr>
              <a:r>
                <a:rPr lang="en-US" sz="1800" dirty="0">
                  <a:latin typeface="Arial" charset="0"/>
                </a:rPr>
                <a:t>Responsibility</a:t>
              </a:r>
            </a:p>
          </p:txBody>
        </p:sp>
        <p:sp>
          <p:nvSpPr>
            <p:cNvPr id="54" name="TextBox 53">
              <a:extLst>
                <a:ext uri="{FF2B5EF4-FFF2-40B4-BE49-F238E27FC236}">
                  <a16:creationId xmlns:a16="http://schemas.microsoft.com/office/drawing/2014/main" id="{9AA9AC49-601E-40BB-B326-4AF41E775891}"/>
                </a:ext>
              </a:extLst>
            </p:cNvPr>
            <p:cNvSpPr txBox="1"/>
            <p:nvPr/>
          </p:nvSpPr>
          <p:spPr>
            <a:xfrm>
              <a:off x="11453150" y="623639"/>
              <a:ext cx="534364" cy="373711"/>
            </a:xfrm>
            <a:prstGeom prst="rect">
              <a:avLst/>
            </a:prstGeom>
            <a:noFill/>
          </p:spPr>
          <p:txBody>
            <a:bodyPr wrap="square">
              <a:spAutoFit/>
            </a:bodyPr>
            <a:lstStyle/>
            <a:p>
              <a:r>
                <a:rPr lang="en-IN" dirty="0"/>
                <a:t>😊</a:t>
              </a:r>
            </a:p>
          </p:txBody>
        </p:sp>
      </p:grpSp>
      <p:cxnSp>
        <p:nvCxnSpPr>
          <p:cNvPr id="3" name="Straight Connector 2">
            <a:extLst>
              <a:ext uri="{FF2B5EF4-FFF2-40B4-BE49-F238E27FC236}">
                <a16:creationId xmlns:a16="http://schemas.microsoft.com/office/drawing/2014/main" id="{D8E2699D-657C-DD02-2787-087D0609F2A3}"/>
              </a:ext>
            </a:extLst>
          </p:cNvPr>
          <p:cNvCxnSpPr>
            <a:cxnSpLocks/>
          </p:cNvCxnSpPr>
          <p:nvPr/>
        </p:nvCxnSpPr>
        <p:spPr>
          <a:xfrm>
            <a:off x="1676400" y="3048000"/>
            <a:ext cx="3200400" cy="0"/>
          </a:xfrm>
          <a:prstGeom prst="line">
            <a:avLst/>
          </a:prstGeom>
          <a:ln w="25400">
            <a:solidFill>
              <a:srgbClr val="7030A0"/>
            </a:solidFill>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1B0CC333-8605-4083-B237-47AF248B0FA0}"/>
              </a:ext>
            </a:extLst>
          </p:cNvPr>
          <p:cNvGrpSpPr/>
          <p:nvPr/>
        </p:nvGrpSpPr>
        <p:grpSpPr>
          <a:xfrm>
            <a:off x="76200" y="685800"/>
            <a:ext cx="6553200" cy="1995669"/>
            <a:chOff x="76200" y="914400"/>
            <a:chExt cx="6553200" cy="1995669"/>
          </a:xfrm>
        </p:grpSpPr>
        <p:sp>
          <p:nvSpPr>
            <p:cNvPr id="20" name="Rectangle: Rounded Corners 19">
              <a:extLst>
                <a:ext uri="{FF2B5EF4-FFF2-40B4-BE49-F238E27FC236}">
                  <a16:creationId xmlns:a16="http://schemas.microsoft.com/office/drawing/2014/main" id="{C268F44D-8D31-4A17-8CE2-40125535081F}"/>
                </a:ext>
              </a:extLst>
            </p:cNvPr>
            <p:cNvSpPr/>
            <p:nvPr/>
          </p:nvSpPr>
          <p:spPr>
            <a:xfrm>
              <a:off x="76200" y="914400"/>
              <a:ext cx="6553200" cy="199566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b="1" dirty="0">
                  <a:latin typeface="Arial" panose="020B0604020202020204" pitchFamily="34" charset="0"/>
                  <a:cs typeface="Arial" panose="020B0604020202020204" pitchFamily="34" charset="0"/>
                </a:rPr>
                <a:t>Excitement</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Seeking happiness by </a:t>
              </a:r>
              <a:r>
                <a:rPr lang="en-IN" dirty="0">
                  <a:latin typeface="Arial" panose="020B0604020202020204" pitchFamily="34" charset="0"/>
                  <a:cs typeface="Arial" panose="020B0604020202020204" pitchFamily="34" charset="0"/>
                </a:rPr>
                <a:t>owning / accumulating physical facility</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Pleasure (from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sensation)</a:t>
              </a:r>
            </a:p>
            <a:p>
              <a:pPr marL="0" indent="0" algn="ctr">
                <a:buNone/>
              </a:pPr>
              <a:r>
                <a:rPr lang="en-US" dirty="0">
                  <a:latin typeface="Arial" panose="020B0604020202020204" pitchFamily="34" charset="0"/>
                  <a:cs typeface="Arial" panose="020B0604020202020204" pitchFamily="34" charset="0"/>
                </a:rPr>
                <a:t>Attention, appreciation… (</a:t>
              </a:r>
              <a:r>
                <a:rPr lang="en-US" dirty="0" err="1">
                  <a:latin typeface="Arial" panose="020B0604020202020204" pitchFamily="34" charset="0"/>
                  <a:cs typeface="Arial" panose="020B0604020202020204" pitchFamily="34" charset="0"/>
                </a:rPr>
                <a:t>favourable</a:t>
              </a:r>
              <a:r>
                <a:rPr lang="en-US" dirty="0">
                  <a:latin typeface="Arial" panose="020B0604020202020204" pitchFamily="34" charset="0"/>
                  <a:cs typeface="Arial" panose="020B0604020202020204" pitchFamily="34" charset="0"/>
                </a:rPr>
                <a:t> feelings) from others</a:t>
              </a:r>
            </a:p>
            <a:p>
              <a:pPr marL="0" indent="0" algn="ctr">
                <a:buNone/>
              </a:pPr>
              <a:endParaRPr lang="en-US" sz="10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Lack of responsibility</a:t>
              </a:r>
            </a:p>
          </p:txBody>
        </p:sp>
        <p:sp>
          <p:nvSpPr>
            <p:cNvPr id="22" name="TextBox 21">
              <a:extLst>
                <a:ext uri="{FF2B5EF4-FFF2-40B4-BE49-F238E27FC236}">
                  <a16:creationId xmlns:a16="http://schemas.microsoft.com/office/drawing/2014/main" id="{7D5F7832-F326-4DA0-9C57-79E690A6A241}"/>
                </a:ext>
              </a:extLst>
            </p:cNvPr>
            <p:cNvSpPr txBox="1"/>
            <p:nvPr/>
          </p:nvSpPr>
          <p:spPr>
            <a:xfrm>
              <a:off x="6095036" y="955478"/>
              <a:ext cx="534364" cy="373711"/>
            </a:xfrm>
            <a:prstGeom prst="rect">
              <a:avLst/>
            </a:prstGeom>
            <a:noFill/>
          </p:spPr>
          <p:txBody>
            <a:bodyPr wrap="square">
              <a:spAutoFit/>
            </a:bodyPr>
            <a:lstStyle/>
            <a:p>
              <a:r>
                <a:rPr lang="en-IN" dirty="0"/>
                <a:t>🥳</a:t>
              </a:r>
            </a:p>
          </p:txBody>
        </p:sp>
      </p:grpSp>
    </p:spTree>
    <p:extLst>
      <p:ext uri="{BB962C8B-B14F-4D97-AF65-F5344CB8AC3E}">
        <p14:creationId xmlns:p14="http://schemas.microsoft.com/office/powerpoint/2010/main" val="3845775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Prosperity (</a:t>
            </a:r>
            <a:r>
              <a:rPr lang="en-IN" altLang="en-US">
                <a:latin typeface="Kruti Dev 010" pitchFamily="2" charset="0"/>
              </a:rPr>
              <a:t>le`f)</a:t>
            </a:r>
            <a:r>
              <a:rPr lang="en-IN" altLang="en-US"/>
              <a:t>)</a:t>
            </a:r>
          </a:p>
        </p:txBody>
      </p:sp>
      <p:sp>
        <p:nvSpPr>
          <p:cNvPr id="29699" name="Text Placeholder 2"/>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dirty="0"/>
              <a:t>Prosperity –  The feeling of </a:t>
            </a:r>
            <a:r>
              <a:rPr lang="en-GB" altLang="en-US" b="1" u="sng" dirty="0"/>
              <a:t>having / producing more </a:t>
            </a:r>
            <a:r>
              <a:rPr lang="en-GB" altLang="en-US" dirty="0"/>
              <a:t>than </a:t>
            </a:r>
            <a:r>
              <a:rPr lang="en-GB" altLang="en-US" b="1" u="sng" dirty="0"/>
              <a:t>required Physical Facility</a:t>
            </a:r>
            <a:endParaRPr lang="en-GB" altLang="en-US" dirty="0"/>
          </a:p>
          <a:p>
            <a:pPr>
              <a:buFont typeface="Symbol" pitchFamily="18" charset="2"/>
              <a:buNone/>
              <a:defRPr/>
            </a:pPr>
            <a:endParaRPr altLang="en-US" sz="2800" dirty="0">
              <a:solidFill>
                <a:srgbClr val="1E00AA"/>
              </a:solidFill>
              <a:latin typeface="Kruti Dev 010" pitchFamily="2" charset="0"/>
            </a:endParaRPr>
          </a:p>
          <a:p>
            <a:pPr>
              <a:buFont typeface="Symbol" pitchFamily="18" charset="2"/>
              <a:buNone/>
              <a:defRPr/>
            </a:pPr>
            <a:r>
              <a:rPr altLang="en-US" sz="2800" dirty="0">
                <a:solidFill>
                  <a:srgbClr val="1E00AA"/>
                </a:solidFill>
                <a:latin typeface="Kruti Dev 010" pitchFamily="2" charset="0"/>
              </a:rPr>
              <a:t>le`f)    </a:t>
            </a:r>
            <a:r>
              <a:rPr altLang="en-US" sz="2000" dirty="0">
                <a:solidFill>
                  <a:srgbClr val="1E00AA"/>
                </a:solidFill>
                <a:latin typeface="Kruti Dev 010" pitchFamily="2" charset="0"/>
              </a:rPr>
              <a:t> </a:t>
            </a:r>
            <a:r>
              <a:rPr altLang="en-US" sz="2800" dirty="0">
                <a:solidFill>
                  <a:srgbClr val="1E00AA"/>
                </a:solidFill>
                <a:latin typeface="Kruti Dev 010" pitchFamily="2" charset="0"/>
              </a:rPr>
              <a:t>&amp; </a:t>
            </a:r>
            <a:r>
              <a:rPr altLang="en-US" sz="2800" b="1" u="sng" dirty="0" err="1">
                <a:solidFill>
                  <a:srgbClr val="1E00AA"/>
                </a:solidFill>
                <a:latin typeface="Kruti Dev 010" pitchFamily="2" charset="0"/>
              </a:rPr>
              <a:t>vko</a:t>
            </a:r>
            <a:r>
              <a:rPr altLang="en-US" sz="2800" b="1" u="sng" dirty="0">
                <a:solidFill>
                  <a:srgbClr val="1E00AA"/>
                </a:solidFill>
                <a:latin typeface="Kruti Dev 010" pitchFamily="2" charset="0"/>
              </a:rPr>
              <a:t>”;d </a:t>
            </a:r>
            <a:r>
              <a:rPr altLang="en-US" sz="2800" b="1" u="sng" dirty="0" err="1">
                <a:solidFill>
                  <a:srgbClr val="1E00AA"/>
                </a:solidFill>
                <a:latin typeface="Kruti Dev 010" pitchFamily="2" charset="0"/>
              </a:rPr>
              <a:t>lqfo</a:t>
            </a:r>
            <a:r>
              <a:rPr altLang="en-US" sz="2800" b="1" u="sng" dirty="0">
                <a:solidFill>
                  <a:srgbClr val="1E00AA"/>
                </a:solidFill>
                <a:latin typeface="Kruti Dev 010" pitchFamily="2" charset="0"/>
              </a:rPr>
              <a:t>/kk</a:t>
            </a:r>
            <a:r>
              <a:rPr altLang="en-US" sz="2800" dirty="0">
                <a:solidFill>
                  <a:srgbClr val="1E00AA"/>
                </a:solidFill>
                <a:latin typeface="Kruti Dev 010" pitchFamily="2" charset="0"/>
              </a:rPr>
              <a:t> ls </a:t>
            </a:r>
            <a:r>
              <a:rPr altLang="en-US" sz="2800" b="1" u="sng" dirty="0" err="1">
                <a:solidFill>
                  <a:srgbClr val="1E00AA"/>
                </a:solidFill>
                <a:latin typeface="Kruti Dev 010" pitchFamily="2" charset="0"/>
              </a:rPr>
              <a:t>vf</a:t>
            </a:r>
            <a:r>
              <a:rPr altLang="en-US" sz="2800" b="1" u="sng" dirty="0">
                <a:solidFill>
                  <a:srgbClr val="1E00AA"/>
                </a:solidFill>
                <a:latin typeface="Kruti Dev 010" pitchFamily="2" charset="0"/>
              </a:rPr>
              <a:t>/</a:t>
            </a:r>
            <a:r>
              <a:rPr altLang="en-US" sz="2800" b="1" u="sng" dirty="0" err="1">
                <a:solidFill>
                  <a:srgbClr val="1E00AA"/>
                </a:solidFill>
                <a:latin typeface="Kruti Dev 010" pitchFamily="2" charset="0"/>
              </a:rPr>
              <a:t>kd</a:t>
            </a:r>
            <a:r>
              <a:rPr altLang="en-US" sz="2800" b="1" u="sng" dirty="0">
                <a:solidFill>
                  <a:srgbClr val="1E00AA"/>
                </a:solidFill>
                <a:latin typeface="Kruti Dev 010" pitchFamily="2" charset="0"/>
              </a:rPr>
              <a:t> dh </a:t>
            </a:r>
            <a:r>
              <a:rPr altLang="en-US" sz="2800" b="1" u="sng" dirty="0" err="1">
                <a:solidFill>
                  <a:srgbClr val="1E00AA"/>
                </a:solidFill>
                <a:latin typeface="Kruti Dev 010" pitchFamily="2" charset="0"/>
              </a:rPr>
              <a:t>miyfC</a:t>
            </a:r>
            <a:r>
              <a:rPr altLang="en-US" sz="2800" b="1" u="sng" dirty="0">
                <a:solidFill>
                  <a:srgbClr val="1E00AA"/>
                </a:solidFill>
                <a:latin typeface="Kruti Dev 010" pitchFamily="2" charset="0"/>
              </a:rPr>
              <a:t>/k@ </a:t>
            </a:r>
            <a:r>
              <a:rPr altLang="en-US" sz="2800" b="1" u="sng" dirty="0" err="1">
                <a:solidFill>
                  <a:srgbClr val="1E00AA"/>
                </a:solidFill>
                <a:latin typeface="Kruti Dev 010" pitchFamily="2" charset="0"/>
              </a:rPr>
              <a:t>mRiknu</a:t>
            </a:r>
            <a:r>
              <a:rPr altLang="en-US" sz="2800" dirty="0">
                <a:solidFill>
                  <a:srgbClr val="1E00AA"/>
                </a:solidFill>
                <a:latin typeface="Kruti Dev 010" pitchFamily="2" charset="0"/>
              </a:rPr>
              <a:t> dk Hkko</a:t>
            </a:r>
          </a:p>
          <a:p>
            <a:pPr>
              <a:buFont typeface="Symbol" pitchFamily="18" charset="2"/>
              <a:buNone/>
              <a:defRPr/>
            </a:pPr>
            <a:endParaRPr altLang="en-US" sz="2000" dirty="0"/>
          </a:p>
          <a:p>
            <a:pPr>
              <a:buFont typeface="Symbol" pitchFamily="18" charset="2"/>
              <a:buNone/>
              <a:defRPr/>
            </a:pPr>
            <a:endParaRPr altLang="en-US" sz="2000" dirty="0"/>
          </a:p>
          <a:p>
            <a:pPr>
              <a:buFont typeface="Symbol" pitchFamily="18" charset="2"/>
              <a:buNone/>
              <a:defRPr/>
            </a:pPr>
            <a:r>
              <a:rPr lang="en-GB" altLang="en-US" sz="2000" dirty="0">
                <a:solidFill>
                  <a:srgbClr val="FF0000"/>
                </a:solidFill>
              </a:rPr>
              <a:t>Prosperity and Possession of Wealth are two different things</a:t>
            </a:r>
          </a:p>
          <a:p>
            <a:pPr>
              <a:buFont typeface="Symbol" pitchFamily="18" charset="2"/>
              <a:buNone/>
              <a:defRPr/>
            </a:pPr>
            <a:r>
              <a:rPr lang="en-GB" altLang="en-US" sz="2000" dirty="0"/>
              <a:t>Do you want to be a billionaire or a prosperous person? Ask yourself</a:t>
            </a:r>
          </a:p>
          <a:p>
            <a:pPr>
              <a:buFont typeface="Symbol" pitchFamily="18" charset="2"/>
              <a:buNone/>
              <a:defRPr/>
            </a:pPr>
            <a:r>
              <a:rPr lang="en-GB" altLang="en-US" sz="2000" dirty="0"/>
              <a:t>Are you sure that by becoming a billionaire, you are going to be happy in continuity??</a:t>
            </a:r>
            <a:endParaRPr altLang="en-US" sz="2000" dirty="0"/>
          </a:p>
          <a:p>
            <a:pPr>
              <a:buFont typeface="Symbol" pitchFamily="18" charset="2"/>
              <a:buNone/>
              <a:defRPr/>
            </a:pPr>
            <a:endParaRPr altLang="en-US" sz="2000" dirty="0"/>
          </a:p>
          <a:p>
            <a:pPr>
              <a:buFont typeface="Symbol" pitchFamily="18" charset="2"/>
              <a:buNone/>
              <a:defRPr/>
            </a:pPr>
            <a:r>
              <a:rPr lang="en-GB" altLang="en-US" dirty="0"/>
              <a:t>A prosperous person thinks of right utilisation, nurturing the other</a:t>
            </a:r>
          </a:p>
          <a:p>
            <a:pPr>
              <a:buFont typeface="Symbol" pitchFamily="18" charset="2"/>
              <a:buNone/>
              <a:defRPr/>
            </a:pPr>
            <a:r>
              <a:rPr lang="fr-FR" altLang="en-US" dirty="0">
                <a:solidFill>
                  <a:srgbClr val="FF0000"/>
                </a:solidFill>
              </a:rPr>
              <a:t>“  </a:t>
            </a:r>
            <a:r>
              <a:rPr lang="fr-FR" altLang="en-US" dirty="0" err="1">
                <a:solidFill>
                  <a:srgbClr val="FF0000"/>
                </a:solidFill>
              </a:rPr>
              <a:t>deprived</a:t>
            </a:r>
            <a:r>
              <a:rPr lang="fr-FR" altLang="en-US" dirty="0">
                <a:solidFill>
                  <a:srgbClr val="FF0000"/>
                </a:solidFill>
              </a:rPr>
              <a:t>           “        “        “  accumulation,  </a:t>
            </a:r>
            <a:r>
              <a:rPr lang="fr-FR" altLang="en-US" dirty="0" err="1">
                <a:solidFill>
                  <a:srgbClr val="FF0000"/>
                </a:solidFill>
              </a:rPr>
              <a:t>exploiting</a:t>
            </a:r>
            <a:r>
              <a:rPr lang="fr-FR" altLang="en-US" dirty="0">
                <a:solidFill>
                  <a:srgbClr val="FF0000"/>
                </a:solidFill>
              </a:rPr>
              <a:t>  “     “</a:t>
            </a:r>
          </a:p>
          <a:p>
            <a:pPr>
              <a:buFont typeface="Symbol" pitchFamily="18" charset="2"/>
              <a:buNone/>
              <a:defRPr/>
            </a:pPr>
            <a:endParaRPr altLang="en-US" sz="2800" b="1" dirty="0">
              <a:solidFill>
                <a:srgbClr val="1E00AA"/>
              </a:solidFill>
              <a:latin typeface="Kruti Dev 010" pitchFamily="2" charset="0"/>
            </a:endParaRPr>
          </a:p>
          <a:p>
            <a:pPr>
              <a:buFont typeface="Symbol" pitchFamily="18" charset="2"/>
              <a:buNone/>
              <a:defRPr/>
            </a:pPr>
            <a:r>
              <a:rPr altLang="en-US" sz="2800" b="1" dirty="0">
                <a:solidFill>
                  <a:srgbClr val="1E00AA"/>
                </a:solidFill>
                <a:latin typeface="Kruti Dev 010" pitchFamily="2" charset="0"/>
              </a:rPr>
              <a:t>le`) </a:t>
            </a:r>
            <a:r>
              <a:rPr altLang="en-US" sz="2800" b="1" dirty="0" err="1">
                <a:solidFill>
                  <a:srgbClr val="1E00AA"/>
                </a:solidFill>
                <a:latin typeface="Kruti Dev 010" pitchFamily="2" charset="0"/>
              </a:rPr>
              <a:t>O;fDr</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lnqi;ksx</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nwljs</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iks"k.k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djus</a:t>
            </a:r>
            <a:r>
              <a:rPr altLang="en-US" sz="2800" dirty="0">
                <a:solidFill>
                  <a:srgbClr val="1E00AA"/>
                </a:solidFill>
                <a:latin typeface="Kruti Dev 010" pitchFamily="2" charset="0"/>
              </a:rPr>
              <a:t> dk </a:t>
            </a:r>
            <a:r>
              <a:rPr altLang="en-US" sz="2800" dirty="0" err="1">
                <a:solidFill>
                  <a:srgbClr val="1E00AA"/>
                </a:solidFill>
                <a:latin typeface="Kruti Dev 010" pitchFamily="2" charset="0"/>
              </a:rPr>
              <a:t>lksprk</a:t>
            </a:r>
            <a:r>
              <a:rPr altLang="en-US" sz="2800" dirty="0">
                <a:solidFill>
                  <a:srgbClr val="1E00AA"/>
                </a:solidFill>
                <a:latin typeface="Kruti Dev 010" pitchFamily="2" charset="0"/>
              </a:rPr>
              <a:t> </a:t>
            </a:r>
            <a:r>
              <a:rPr altLang="en-US" sz="2800" dirty="0" err="1">
                <a:solidFill>
                  <a:srgbClr val="1E00AA"/>
                </a:solidFill>
                <a:latin typeface="Kruti Dev 010" pitchFamily="2" charset="0"/>
              </a:rPr>
              <a:t>gS</a:t>
            </a:r>
            <a:endParaRPr altLang="en-US" sz="2800" dirty="0">
              <a:solidFill>
                <a:srgbClr val="1E00AA"/>
              </a:solidFill>
              <a:latin typeface="Kruti Dev 010" pitchFamily="2" charset="0"/>
            </a:endParaRPr>
          </a:p>
          <a:p>
            <a:pPr>
              <a:buFont typeface="Symbol" pitchFamily="18" charset="2"/>
              <a:buNone/>
              <a:defRPr/>
            </a:pPr>
            <a:r>
              <a:rPr altLang="en-US" sz="2800" b="1" dirty="0" err="1">
                <a:solidFill>
                  <a:srgbClr val="FF0000"/>
                </a:solidFill>
                <a:latin typeface="Kruti Dev 010" pitchFamily="2" charset="0"/>
              </a:rPr>
              <a:t>nfjnz</a:t>
            </a:r>
            <a:r>
              <a:rPr altLang="en-US" sz="2800" b="1" dirty="0">
                <a:solidFill>
                  <a:srgbClr val="FF0000"/>
                </a:solidFill>
                <a:latin typeface="Kruti Dev 010" pitchFamily="2" charset="0"/>
              </a:rPr>
              <a:t>	</a:t>
            </a:r>
            <a:r>
              <a:rPr altLang="en-US" sz="2800" dirty="0">
                <a:solidFill>
                  <a:srgbClr val="FF0000"/>
                </a:solidFill>
              </a:rPr>
              <a:t>“ </a:t>
            </a:r>
            <a:r>
              <a:rPr altLang="en-US" sz="2800" dirty="0">
                <a:solidFill>
                  <a:srgbClr val="FF0000"/>
                </a:solidFill>
                <a:latin typeface="Kruti Dev 010" pitchFamily="2" charset="0"/>
              </a:rPr>
              <a:t>    </a:t>
            </a:r>
            <a:r>
              <a:rPr altLang="en-US" sz="2800" dirty="0" err="1">
                <a:solidFill>
                  <a:srgbClr val="FF0000"/>
                </a:solidFill>
                <a:latin typeface="Kruti Dev 010" pitchFamily="2" charset="0"/>
              </a:rPr>
              <a:t>laxzg</a:t>
            </a:r>
            <a:r>
              <a:rPr altLang="en-US" sz="2800" dirty="0">
                <a:solidFill>
                  <a:srgbClr val="FF0000"/>
                </a:solidFill>
                <a:latin typeface="Kruti Dev 010" pitchFamily="2" charset="0"/>
              </a:rPr>
              <a:t>    </a:t>
            </a:r>
            <a:r>
              <a:rPr altLang="en-US" sz="2800" dirty="0">
                <a:solidFill>
                  <a:srgbClr val="FF0000"/>
                </a:solidFill>
              </a:rPr>
              <a:t>“    “     “</a:t>
            </a:r>
            <a:r>
              <a:rPr altLang="en-US" sz="2800" dirty="0">
                <a:solidFill>
                  <a:srgbClr val="FF0000"/>
                </a:solidFill>
                <a:latin typeface="Kruti Dev 010" pitchFamily="2" charset="0"/>
              </a:rPr>
              <a:t>  “</a:t>
            </a:r>
            <a:r>
              <a:rPr altLang="en-US" sz="2800" dirty="0" err="1">
                <a:solidFill>
                  <a:srgbClr val="FF0000"/>
                </a:solidFill>
                <a:latin typeface="Kruti Dev 010" pitchFamily="2" charset="0"/>
              </a:rPr>
              <a:t>kks"k.k</a:t>
            </a:r>
            <a:r>
              <a:rPr altLang="en-US" sz="2800" dirty="0">
                <a:solidFill>
                  <a:srgbClr val="FF0000"/>
                </a:solidFill>
                <a:latin typeface="Kruti Dev 010" pitchFamily="2" charset="0"/>
              </a:rPr>
              <a:t> </a:t>
            </a:r>
            <a:r>
              <a:rPr altLang="en-US" sz="2800" dirty="0">
                <a:solidFill>
                  <a:srgbClr val="FF0000"/>
                </a:solidFill>
              </a:rPr>
              <a:t>“      “     “     “</a:t>
            </a:r>
            <a:endParaRPr altLang="en-US" sz="2800" dirty="0">
              <a:solidFill>
                <a:srgbClr val="FF0000"/>
              </a:solidFill>
              <a:latin typeface="Kruti Dev 010" pitchFamily="2" charset="0"/>
            </a:endParaRP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32803" t="23537" r="20900" b="12950"/>
          <a:stretch>
            <a:fillRect/>
          </a:stretch>
        </p:blipFill>
        <p:spPr bwMode="auto">
          <a:xfrm>
            <a:off x="11141075" y="5494338"/>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7240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4">
            <a:extLst>
              <a:ext uri="{FF2B5EF4-FFF2-40B4-BE49-F238E27FC236}">
                <a16:creationId xmlns:a16="http://schemas.microsoft.com/office/drawing/2014/main" id="{5A8D77B1-11D1-412B-8D4E-2520EA9C93C2}"/>
              </a:ext>
            </a:extLst>
          </p:cNvPr>
          <p:cNvSpPr>
            <a:spLocks noGrp="1" noChangeArrowheads="1"/>
          </p:cNvSpPr>
          <p:nvPr>
            <p:ph type="subTitle" idx="1"/>
          </p:nvPr>
        </p:nvSpPr>
        <p:spPr>
          <a:xfrm>
            <a:off x="609600" y="3900488"/>
            <a:ext cx="11049000" cy="103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r>
              <a:rPr lang="en-IN" altLang="en-US">
                <a:latin typeface="Arial" panose="020B0604020202020204" pitchFamily="34" charset="0"/>
              </a:rPr>
              <a:t>Hear from participants about their exploration from previous day(s)</a:t>
            </a:r>
          </a:p>
          <a:p>
            <a:r>
              <a:rPr lang="en-IN" altLang="en-US">
                <a:latin typeface="Arial" panose="020B0604020202020204" pitchFamily="34" charset="0"/>
              </a:rPr>
              <a:t>Q&amp;A</a:t>
            </a:r>
          </a:p>
          <a:p>
            <a:r>
              <a:rPr lang="en-IN" altLang="en-US">
                <a:latin typeface="Arial" panose="020B0604020202020204" pitchFamily="34" charset="0"/>
              </a:rPr>
              <a:t>Place some expected conclusions, find out if they also came to these/similar conclusions</a:t>
            </a:r>
          </a:p>
        </p:txBody>
      </p:sp>
      <p:sp>
        <p:nvSpPr>
          <p:cNvPr id="12291" name="Title 3">
            <a:extLst>
              <a:ext uri="{FF2B5EF4-FFF2-40B4-BE49-F238E27FC236}">
                <a16:creationId xmlns:a16="http://schemas.microsoft.com/office/drawing/2014/main" id="{E493262D-DBF4-4B02-BDEF-A1BA35167633}"/>
              </a:ext>
            </a:extLst>
          </p:cNvPr>
          <p:cNvSpPr>
            <a:spLocks noGrp="1" noChangeArrowheads="1"/>
          </p:cNvSpPr>
          <p:nvPr>
            <p:ph type="ctrTitle"/>
          </p:nvPr>
        </p:nvSpPr>
        <p:spPr>
          <a:xfrm>
            <a:off x="609600" y="2286000"/>
            <a:ext cx="1104900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Interaction Before Main Session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C8A8C50-48F1-4E94-9258-3C6A15DBFEB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Basic Human Aspiration and Program for its Fulfilment</a:t>
            </a:r>
            <a:endParaRPr lang="en-GB" altLang="en-US" dirty="0"/>
          </a:p>
        </p:txBody>
      </p:sp>
      <p:sp>
        <p:nvSpPr>
          <p:cNvPr id="4" name="Rectangle 3">
            <a:extLst>
              <a:ext uri="{FF2B5EF4-FFF2-40B4-BE49-F238E27FC236}">
                <a16:creationId xmlns:a16="http://schemas.microsoft.com/office/drawing/2014/main" id="{DFA6980D-C055-4D47-882D-DEE0C698B9A3}"/>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extLst>
              <a:ext uri="{FF2B5EF4-FFF2-40B4-BE49-F238E27FC236}">
                <a16:creationId xmlns:a16="http://schemas.microsoft.com/office/drawing/2014/main" id="{90ED3C2F-6C4B-4541-B602-6F5FFC2F8F7C}"/>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extLst>
              <a:ext uri="{FF2B5EF4-FFF2-40B4-BE49-F238E27FC236}">
                <a16:creationId xmlns:a16="http://schemas.microsoft.com/office/drawing/2014/main" id="{9594B5CE-5F77-4E27-9087-92E84CE9A307}"/>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3318" name="Straight Arrow Connector 15">
            <a:extLst>
              <a:ext uri="{FF2B5EF4-FFF2-40B4-BE49-F238E27FC236}">
                <a16:creationId xmlns:a16="http://schemas.microsoft.com/office/drawing/2014/main" id="{AF69D61D-6CC2-48E2-B721-A7B970D307FC}"/>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A5313996-E6CB-4D49-9F73-CE1069E84BB3}"/>
              </a:ext>
            </a:extLst>
          </p:cNvPr>
          <p:cNvCxnSpPr>
            <a:cxnSpLocks/>
            <a:stCxn id="4" idx="2"/>
            <a:endCxn id="13320" idx="0"/>
          </p:cNvCxnSpPr>
          <p:nvPr/>
        </p:nvCxnSpPr>
        <p:spPr bwMode="auto">
          <a:xfrm flipH="1">
            <a:off x="3687763" y="4800600"/>
            <a:ext cx="7937" cy="914400"/>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3320" name="TextBox 20">
            <a:extLst>
              <a:ext uri="{FF2B5EF4-FFF2-40B4-BE49-F238E27FC236}">
                <a16:creationId xmlns:a16="http://schemas.microsoft.com/office/drawing/2014/main" id="{C47FA6BA-CFAC-4614-8D49-543E7FAD464F}"/>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3321" name="Straight Arrow Connector 9">
            <a:extLst>
              <a:ext uri="{FF2B5EF4-FFF2-40B4-BE49-F238E27FC236}">
                <a16:creationId xmlns:a16="http://schemas.microsoft.com/office/drawing/2014/main" id="{28564C70-4EE7-4DCD-880F-5BFB526A01CD}"/>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3322" name="Straight Arrow Connector 19">
            <a:extLst>
              <a:ext uri="{FF2B5EF4-FFF2-40B4-BE49-F238E27FC236}">
                <a16:creationId xmlns:a16="http://schemas.microsoft.com/office/drawing/2014/main" id="{AFF6A241-9065-40B6-A622-B2E589903339}"/>
              </a:ext>
            </a:extLst>
          </p:cNvPr>
          <p:cNvCxnSpPr>
            <a:cxnSpLocks noChangeShapeType="1"/>
            <a:endCxn id="13323"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3323" name="TextBox 21">
            <a:extLst>
              <a:ext uri="{FF2B5EF4-FFF2-40B4-BE49-F238E27FC236}">
                <a16:creationId xmlns:a16="http://schemas.microsoft.com/office/drawing/2014/main" id="{53B48929-960A-4693-AABA-AD9A7ABB6F3E}"/>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72B9FE15-321D-4B88-B824-B36C4BB3E8A2}"/>
              </a:ext>
            </a:extLst>
          </p:cNvPr>
          <p:cNvSpPr/>
          <p:nvPr/>
        </p:nvSpPr>
        <p:spPr bwMode="auto">
          <a:xfrm>
            <a:off x="5410200" y="29162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6494D37E-13DB-4EB8-BC47-3BE0434C3EF7}"/>
              </a:ext>
            </a:extLst>
          </p:cNvPr>
          <p:cNvSpPr/>
          <p:nvPr/>
        </p:nvSpPr>
        <p:spPr bwMode="auto">
          <a:xfrm>
            <a:off x="2209800" y="2895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CAF20412-CF69-4CFD-941F-F190CCC03154}"/>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0D76DC2F-07F6-4F99-B6A9-955F0B553D2A}"/>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45072" name="TextBox 17">
            <a:extLst>
              <a:ext uri="{FF2B5EF4-FFF2-40B4-BE49-F238E27FC236}">
                <a16:creationId xmlns:a16="http://schemas.microsoft.com/office/drawing/2014/main" id="{C90CA246-C211-4A9A-8ADC-C37B3AFBB841}"/>
              </a:ext>
            </a:extLst>
          </p:cNvPr>
          <p:cNvSpPr txBox="1">
            <a:spLocks noChangeArrowheads="1"/>
          </p:cNvSpPr>
          <p:nvPr/>
        </p:nvSpPr>
        <p:spPr bwMode="auto">
          <a:xfrm>
            <a:off x="8494713" y="914400"/>
            <a:ext cx="347186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Understanding Harmony:</a:t>
            </a:r>
          </a:p>
          <a:p>
            <a:pPr eaLnBrk="1" hangingPunct="1">
              <a:buFontTx/>
              <a:buChar char="-"/>
              <a:defRPr/>
            </a:pPr>
            <a:r>
              <a:rPr lang="en-US" altLang="en-US" dirty="0">
                <a:solidFill>
                  <a:prstClr val="black"/>
                </a:solidFill>
              </a:rPr>
              <a:t>Harmony in Human Being</a:t>
            </a:r>
          </a:p>
          <a:p>
            <a:pPr eaLnBrk="1" hangingPunct="1">
              <a:buFontTx/>
              <a:buChar char="-"/>
              <a:defRPr/>
            </a:pPr>
            <a:r>
              <a:rPr lang="en-US" altLang="en-US" dirty="0">
                <a:solidFill>
                  <a:prstClr val="black"/>
                </a:solidFill>
              </a:rPr>
              <a:t>Harmony in  Family</a:t>
            </a:r>
          </a:p>
          <a:p>
            <a:pPr eaLnBrk="1" hangingPunct="1">
              <a:buFontTx/>
              <a:buChar char="-"/>
              <a:defRPr/>
            </a:pPr>
            <a:r>
              <a:rPr lang="en-US" altLang="en-US" dirty="0">
                <a:solidFill>
                  <a:prstClr val="black"/>
                </a:solidFill>
              </a:rPr>
              <a:t>Harmony in  Society</a:t>
            </a:r>
          </a:p>
          <a:p>
            <a:pPr eaLnBrk="1" hangingPunct="1">
              <a:buFontTx/>
              <a:buChar char="-"/>
              <a:defRPr/>
            </a:pPr>
            <a:r>
              <a:rPr lang="en-US" altLang="en-US" dirty="0">
                <a:solidFill>
                  <a:prstClr val="black"/>
                </a:solidFill>
              </a:rPr>
              <a:t>Harmony in Nature/Existence</a:t>
            </a:r>
          </a:p>
          <a:p>
            <a:pPr marL="0" indent="0" algn="r" eaLnBrk="1" hangingPunct="1">
              <a:defRPr/>
            </a:pPr>
            <a:r>
              <a:rPr lang="en-US" altLang="en-US" b="1" dirty="0">
                <a:solidFill>
                  <a:prstClr val="black"/>
                </a:solidFill>
              </a:rPr>
              <a:t>VALUES</a:t>
            </a:r>
          </a:p>
        </p:txBody>
      </p:sp>
      <p:sp>
        <p:nvSpPr>
          <p:cNvPr id="45073" name="TextBox 17">
            <a:extLst>
              <a:ext uri="{FF2B5EF4-FFF2-40B4-BE49-F238E27FC236}">
                <a16:creationId xmlns:a16="http://schemas.microsoft.com/office/drawing/2014/main" id="{1ED975B7-4AC0-44D0-8070-7F1E36959AB0}"/>
              </a:ext>
            </a:extLst>
          </p:cNvPr>
          <p:cNvSpPr txBox="1">
            <a:spLocks noChangeArrowheads="1"/>
          </p:cNvSpPr>
          <p:nvPr/>
        </p:nvSpPr>
        <p:spPr bwMode="auto">
          <a:xfrm>
            <a:off x="8494713" y="3225800"/>
            <a:ext cx="346551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	</a:t>
            </a:r>
          </a:p>
          <a:p>
            <a:pPr eaLnBrk="1" hangingPunct="1">
              <a:defRPr/>
            </a:pPr>
            <a:r>
              <a:rPr lang="en-US" altLang="en-US" dirty="0">
                <a:solidFill>
                  <a:prstClr val="black"/>
                </a:solidFill>
              </a:rPr>
              <a:t>     all 4 levels:</a:t>
            </a:r>
          </a:p>
          <a:p>
            <a:pPr eaLnBrk="1" hangingPunct="1">
              <a:buFontTx/>
              <a:buChar char="-"/>
              <a:defRPr/>
            </a:pPr>
            <a:r>
              <a:rPr lang="en-US" altLang="en-US" dirty="0">
                <a:solidFill>
                  <a:prstClr val="black"/>
                </a:solidFill>
              </a:rPr>
              <a:t>Individual</a:t>
            </a:r>
          </a:p>
          <a:p>
            <a:pPr eaLnBrk="1" hangingPunct="1">
              <a:buFontTx/>
              <a:buChar char="-"/>
              <a:defRPr/>
            </a:pPr>
            <a:r>
              <a:rPr lang="en-US" altLang="en-US" dirty="0">
                <a:solidFill>
                  <a:prstClr val="black"/>
                </a:solidFill>
              </a:rPr>
              <a:t>Family</a:t>
            </a:r>
          </a:p>
          <a:p>
            <a:pPr eaLnBrk="1" hangingPunct="1">
              <a:buFontTx/>
              <a:buChar char="-"/>
              <a:defRPr/>
            </a:pPr>
            <a:r>
              <a:rPr lang="en-US" altLang="en-US" dirty="0">
                <a:solidFill>
                  <a:prstClr val="black"/>
                </a:solidFill>
              </a:rPr>
              <a:t>Society</a:t>
            </a:r>
          </a:p>
          <a:p>
            <a:pPr eaLnBrk="1" hangingPunct="1">
              <a:buFontTx/>
              <a:buChar char="-"/>
              <a:defRPr/>
            </a:pPr>
            <a:r>
              <a:rPr lang="en-US" altLang="en-US" dirty="0">
                <a:solidFill>
                  <a:prstClr val="black"/>
                </a:solidFill>
              </a:rPr>
              <a:t>Nature/Existence</a:t>
            </a:r>
          </a:p>
          <a:p>
            <a:pPr marL="0" indent="0" algn="r" eaLnBrk="1" hangingPunct="1">
              <a:defRPr/>
            </a:pPr>
            <a:r>
              <a:rPr lang="en-US" altLang="en-US" b="1" dirty="0">
                <a:solidFill>
                  <a:prstClr val="black"/>
                </a:solidFill>
              </a:rPr>
              <a:t>SKILLS</a:t>
            </a:r>
          </a:p>
        </p:txBody>
      </p:sp>
      <p:sp>
        <p:nvSpPr>
          <p:cNvPr id="44051" name="Rectangle 20">
            <a:extLst>
              <a:ext uri="{FF2B5EF4-FFF2-40B4-BE49-F238E27FC236}">
                <a16:creationId xmlns:a16="http://schemas.microsoft.com/office/drawing/2014/main" id="{5605AAAA-1056-49D1-BC45-51132DA7E217}"/>
              </a:ext>
            </a:extLst>
          </p:cNvPr>
          <p:cNvSpPr>
            <a:spLocks noChangeArrowheads="1"/>
          </p:cNvSpPr>
          <p:nvPr/>
        </p:nvSpPr>
        <p:spPr bwMode="auto">
          <a:xfrm>
            <a:off x="2587625" y="4724400"/>
            <a:ext cx="2209800"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human being</a:t>
            </a:r>
          </a:p>
        </p:txBody>
      </p:sp>
      <p:sp>
        <p:nvSpPr>
          <p:cNvPr id="44052" name="Rectangle 21">
            <a:extLst>
              <a:ext uri="{FF2B5EF4-FFF2-40B4-BE49-F238E27FC236}">
                <a16:creationId xmlns:a16="http://schemas.microsoft.com/office/drawing/2014/main" id="{7EAAEA23-066D-498D-888D-DE75886F59A4}"/>
              </a:ext>
            </a:extLst>
          </p:cNvPr>
          <p:cNvSpPr>
            <a:spLocks noChangeArrowheads="1"/>
          </p:cNvSpPr>
          <p:nvPr/>
        </p:nvSpPr>
        <p:spPr bwMode="auto">
          <a:xfrm>
            <a:off x="5559425" y="4725988"/>
            <a:ext cx="2667000" cy="6143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rest of nature</a:t>
            </a:r>
          </a:p>
        </p:txBody>
      </p:sp>
      <p:sp>
        <p:nvSpPr>
          <p:cNvPr id="44053" name="Rectangle 21">
            <a:extLst>
              <a:ext uri="{FF2B5EF4-FFF2-40B4-BE49-F238E27FC236}">
                <a16:creationId xmlns:a16="http://schemas.microsoft.com/office/drawing/2014/main" id="{E4A3E8E4-BF24-4FC3-B2B0-AD84C8DB6E25}"/>
              </a:ext>
            </a:extLst>
          </p:cNvPr>
          <p:cNvSpPr>
            <a:spLocks noChangeArrowheads="1"/>
          </p:cNvSpPr>
          <p:nvPr/>
        </p:nvSpPr>
        <p:spPr bwMode="auto">
          <a:xfrm>
            <a:off x="8494713" y="8778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Understanding Harmony</a:t>
            </a:r>
          </a:p>
        </p:txBody>
      </p:sp>
      <p:sp>
        <p:nvSpPr>
          <p:cNvPr id="44054" name="TextBox 1">
            <a:extLst>
              <a:ext uri="{FF2B5EF4-FFF2-40B4-BE49-F238E27FC236}">
                <a16:creationId xmlns:a16="http://schemas.microsoft.com/office/drawing/2014/main" id="{2D2A9CBF-9B97-4DC1-B5DA-9512F1C2B462}"/>
              </a:ext>
            </a:extLst>
          </p:cNvPr>
          <p:cNvSpPr txBox="1">
            <a:spLocks noChangeArrowheads="1"/>
          </p:cNvSpPr>
          <p:nvPr/>
        </p:nvSpPr>
        <p:spPr bwMode="auto">
          <a:xfrm>
            <a:off x="8494713" y="525463"/>
            <a:ext cx="2438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PROGRAM:</a:t>
            </a:r>
          </a:p>
        </p:txBody>
      </p:sp>
      <p:sp>
        <p:nvSpPr>
          <p:cNvPr id="44055" name="Rectangle 21">
            <a:extLst>
              <a:ext uri="{FF2B5EF4-FFF2-40B4-BE49-F238E27FC236}">
                <a16:creationId xmlns:a16="http://schemas.microsoft.com/office/drawing/2014/main" id="{6F604DDA-D511-4D37-B634-69DD1DB97374}"/>
              </a:ext>
            </a:extLst>
          </p:cNvPr>
          <p:cNvSpPr>
            <a:spLocks noChangeArrowheads="1"/>
          </p:cNvSpPr>
          <p:nvPr/>
        </p:nvSpPr>
        <p:spPr bwMode="auto">
          <a:xfrm>
            <a:off x="8494713" y="3168650"/>
            <a:ext cx="23955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Living in Harmony </a:t>
            </a:r>
          </a:p>
        </p:txBody>
      </p:sp>
      <p:sp>
        <p:nvSpPr>
          <p:cNvPr id="13335" name="Rectangle 18">
            <a:extLst>
              <a:ext uri="{FF2B5EF4-FFF2-40B4-BE49-F238E27FC236}">
                <a16:creationId xmlns:a16="http://schemas.microsoft.com/office/drawing/2014/main" id="{2FB4023B-E2E6-4F0A-B4B7-5FDB9350F398}"/>
              </a:ext>
            </a:extLst>
          </p:cNvPr>
          <p:cNvSpPr>
            <a:spLocks noChangeArrowheads="1"/>
          </p:cNvSpPr>
          <p:nvPr/>
        </p:nvSpPr>
        <p:spPr bwMode="auto">
          <a:xfrm rot="-5400000">
            <a:off x="-435769" y="1526382"/>
            <a:ext cx="1812925"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13336" name="Rectangle 19">
            <a:extLst>
              <a:ext uri="{FF2B5EF4-FFF2-40B4-BE49-F238E27FC236}">
                <a16:creationId xmlns:a16="http://schemas.microsoft.com/office/drawing/2014/main" id="{E5C10F7F-C7B0-4E8C-AA71-B53E16F3BC7F}"/>
              </a:ext>
            </a:extLst>
          </p:cNvPr>
          <p:cNvSpPr>
            <a:spLocks noChangeArrowheads="1"/>
          </p:cNvSpPr>
          <p:nvPr/>
        </p:nvSpPr>
        <p:spPr bwMode="auto">
          <a:xfrm rot="-5400000">
            <a:off x="-204787" y="3849688"/>
            <a:ext cx="1338262"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Sanskar – </a:t>
            </a:r>
          </a:p>
          <a:p>
            <a:pPr eaLnBrk="1" hangingPunct="1"/>
            <a:r>
              <a:rPr lang="en-US" altLang="en-US" b="1">
                <a:solidFill>
                  <a:srgbClr val="000000"/>
                </a:solidFill>
              </a:rPr>
              <a:t>Living</a:t>
            </a:r>
          </a:p>
        </p:txBody>
      </p:sp>
    </p:spTree>
    <p:extLst>
      <p:ext uri="{BB962C8B-B14F-4D97-AF65-F5344CB8AC3E}">
        <p14:creationId xmlns:p14="http://schemas.microsoft.com/office/powerpoint/2010/main" val="3775591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2" grpId="0" animBg="1"/>
      <p:bldP spid="45073" grpId="0" animBg="1"/>
      <p:bldP spid="44051" grpId="0" animBg="1"/>
      <p:bldP spid="44052" grpId="0" animBg="1"/>
      <p:bldP spid="44053" grpId="0" animBg="1"/>
      <p:bldP spid="44054" grpId="0"/>
      <p:bldP spid="440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Sum Up</a:t>
            </a:r>
            <a:endParaRPr lang="en-IN" altLang="en-US" dirty="0"/>
          </a:p>
        </p:txBody>
      </p:sp>
      <p:sp>
        <p:nvSpPr>
          <p:cNvPr id="30723" name="Text Placeholder 2"/>
          <p:cNvSpPr>
            <a:spLocks noGrp="1" noChangeArrowheads="1"/>
          </p:cNvSpPr>
          <p:nvPr>
            <p:ph type="body" sz="quarter" idx="13"/>
          </p:nvPr>
        </p:nvSpPr>
        <p:spPr bwMode="auto">
          <a:xfrm>
            <a:off x="0" y="609600"/>
            <a:ext cx="121920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pPr>
            <a:r>
              <a:rPr altLang="en-US" dirty="0"/>
              <a:t>Self-exploration is a process of listening to the proposal, verifying on the basis of natural acceptance and validating in one's living, leading to right understanding</a:t>
            </a:r>
          </a:p>
          <a:p>
            <a:pPr marL="0" indent="0">
              <a:buFont typeface="Symbol" pitchFamily="18" charset="2"/>
              <a:buNone/>
            </a:pPr>
            <a:endParaRPr altLang="en-US" dirty="0"/>
          </a:p>
          <a:p>
            <a:pPr marL="0" indent="0">
              <a:buFont typeface="Symbol" pitchFamily="18" charset="2"/>
              <a:buNone/>
            </a:pPr>
            <a:r>
              <a:rPr lang="en-IN" altLang="en-US" dirty="0"/>
              <a:t>Basic Human Aspiration = Happiness and prosperity </a:t>
            </a:r>
            <a:r>
              <a:rPr lang="en-IN" altLang="en-US" dirty="0">
                <a:sym typeface="Wingdings" panose="05000000000000000000" pitchFamily="2" charset="2"/>
              </a:rPr>
              <a:t>in continuity</a:t>
            </a:r>
            <a:endParaRPr lang="en-IN" altLang="en-US" dirty="0"/>
          </a:p>
          <a:p>
            <a:pPr marL="0" indent="0">
              <a:buFont typeface="Symbol" pitchFamily="18" charset="2"/>
              <a:buNone/>
            </a:pPr>
            <a:endParaRPr altLang="en-US" dirty="0"/>
          </a:p>
          <a:p>
            <a:pPr marL="0" indent="0">
              <a:buFont typeface="Symbol" pitchFamily="18" charset="2"/>
              <a:buNone/>
            </a:pPr>
            <a:r>
              <a:rPr altLang="en-US" dirty="0"/>
              <a:t>Happiness 	= To be in a state of Harmony</a:t>
            </a:r>
          </a:p>
          <a:p>
            <a:pPr marL="0" indent="0">
              <a:buFont typeface="Symbol" pitchFamily="18" charset="2"/>
              <a:buNone/>
            </a:pPr>
            <a:r>
              <a:rPr altLang="en-US" dirty="0"/>
              <a:t>Unhappiness 	= To be forced to be in a state of Disharmony</a:t>
            </a:r>
          </a:p>
          <a:p>
            <a:pPr marL="0" indent="0">
              <a:buFont typeface="Symbol" pitchFamily="18" charset="2"/>
              <a:buNone/>
            </a:pPr>
            <a:endParaRPr altLang="en-US" dirty="0"/>
          </a:p>
          <a:p>
            <a:pPr marL="0" indent="0">
              <a:buFont typeface="Symbol" pitchFamily="18" charset="2"/>
              <a:buNone/>
            </a:pPr>
            <a:r>
              <a:rPr altLang="en-US" dirty="0"/>
              <a:t>Happiness and Excitement are not the same – they are two different things</a:t>
            </a:r>
          </a:p>
          <a:p>
            <a:pPr marL="0" indent="0">
              <a:buFont typeface="Symbol" pitchFamily="18" charset="2"/>
              <a:buNone/>
            </a:pPr>
            <a:r>
              <a:rPr altLang="en-US" dirty="0"/>
              <a:t>What we get from </a:t>
            </a:r>
            <a:r>
              <a:rPr altLang="en-US" dirty="0" err="1"/>
              <a:t>favourable</a:t>
            </a:r>
            <a:r>
              <a:rPr altLang="en-US" dirty="0"/>
              <a:t> sensation from the body or </a:t>
            </a:r>
            <a:r>
              <a:rPr altLang="en-US" dirty="0" err="1"/>
              <a:t>favourable</a:t>
            </a:r>
            <a:r>
              <a:rPr altLang="en-US" dirty="0"/>
              <a:t> feeling from others is excitement; it is temporary, indefinite, dependent on outside</a:t>
            </a:r>
          </a:p>
          <a:p>
            <a:pPr marL="0" indent="0">
              <a:buFont typeface="Symbol" pitchFamily="18" charset="2"/>
              <a:buNone/>
            </a:pPr>
            <a:endParaRPr altLang="en-US" dirty="0"/>
          </a:p>
          <a:p>
            <a:pPr marL="0" indent="0">
              <a:buFont typeface="Symbol" pitchFamily="18" charset="2"/>
              <a:buNone/>
            </a:pPr>
            <a:r>
              <a:rPr lang="en-GB" altLang="en-US" dirty="0"/>
              <a:t>Prosperity = The feeling of having / producing more than required Physical Facility</a:t>
            </a:r>
          </a:p>
          <a:p>
            <a:pPr marL="0" indent="0">
              <a:buFont typeface="Symbol" pitchFamily="18" charset="2"/>
              <a:buNone/>
            </a:pPr>
            <a:r>
              <a:rPr lang="en-IN" altLang="en-US" dirty="0"/>
              <a:t>Prosperity and accumulation of wealth are not the same</a:t>
            </a:r>
          </a:p>
          <a:p>
            <a:pPr marL="0" indent="0">
              <a:buFont typeface="Symbol" pitchFamily="18" charset="2"/>
              <a:buNone/>
            </a:pPr>
            <a:endParaRPr lang="en-IN" altLang="en-US" dirty="0"/>
          </a:p>
          <a:p>
            <a:pPr marL="0" indent="0">
              <a:buFont typeface="Symbol" pitchFamily="18" charset="2"/>
              <a:buNone/>
            </a:pPr>
            <a:r>
              <a:rPr lang="en-IN" altLang="en-US"/>
              <a:t>The program </a:t>
            </a:r>
            <a:r>
              <a:rPr lang="en-IN" altLang="en-US" dirty="0"/>
              <a:t>for fulfilment of basic human aspiration is to understand harmony and live in harmony at all levels of being</a:t>
            </a:r>
          </a:p>
          <a:p>
            <a:pPr marL="0" indent="0">
              <a:buFont typeface="Symbol" pitchFamily="18" charset="2"/>
              <a:buNone/>
            </a:pPr>
            <a:endParaRPr lang="en-IN" altLang="en-US" dirty="0"/>
          </a:p>
          <a:p>
            <a:pPr marL="0" indent="0">
              <a:buFont typeface="Symbol" pitchFamily="18" charset="2"/>
              <a:buNone/>
            </a:pPr>
            <a:endParaRPr lang="en-IN" altLang="en-US" dirty="0"/>
          </a:p>
        </p:txBody>
      </p:sp>
    </p:spTree>
    <p:extLst>
      <p:ext uri="{BB962C8B-B14F-4D97-AF65-F5344CB8AC3E}">
        <p14:creationId xmlns:p14="http://schemas.microsoft.com/office/powerpoint/2010/main" val="404658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05E513A-036E-4012-99E4-DB395C1A4676}"/>
              </a:ext>
            </a:extLst>
          </p:cNvPr>
          <p:cNvSpPr>
            <a:spLocks noGrp="1"/>
          </p:cNvSpPr>
          <p:nvPr>
            <p:ph type="subTitle" idx="1"/>
          </p:nvPr>
        </p:nvSpPr>
        <p:spPr/>
        <p:txBody>
          <a:bodyPr/>
          <a:lstStyle/>
          <a:p>
            <a:endParaRPr lang="en-IN"/>
          </a:p>
        </p:txBody>
      </p:sp>
      <p:sp>
        <p:nvSpPr>
          <p:cNvPr id="21506" name="Title 10">
            <a:extLst>
              <a:ext uri="{FF2B5EF4-FFF2-40B4-BE49-F238E27FC236}">
                <a16:creationId xmlns:a16="http://schemas.microsoft.com/office/drawing/2014/main" id="{B3B148DD-4E22-48AE-BCFF-FABF7D376050}"/>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Home Assignment</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254140A-78C4-4760-A928-F5601D4C16A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Home Assignment</a:t>
            </a:r>
          </a:p>
        </p:txBody>
      </p:sp>
      <p:sp>
        <p:nvSpPr>
          <p:cNvPr id="45059" name="Text Placeholder 2">
            <a:extLst>
              <a:ext uri="{FF2B5EF4-FFF2-40B4-BE49-F238E27FC236}">
                <a16:creationId xmlns:a16="http://schemas.microsoft.com/office/drawing/2014/main" id="{2E4394B3-6C75-4181-904C-ED50FF062C0E}"/>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a:bodyPr>
          <a:lstStyle/>
          <a:p>
            <a:pPr marL="0" indent="0">
              <a:buNone/>
            </a:pPr>
            <a:r>
              <a:rPr lang="en-IN" altLang="en-US" dirty="0">
                <a:solidFill>
                  <a:srgbClr val="FF0000"/>
                </a:solidFill>
              </a:rPr>
              <a:t>4.1 </a:t>
            </a:r>
            <a:r>
              <a:rPr lang="en-IN" altLang="en-US" dirty="0"/>
              <a:t> List out all the programs you make during a day to make you happy. Find out if the happiness you derived from these programs is definite and continuous, or is it indefinite or short lived. Identify those programs that result in continuous happiness.</a:t>
            </a:r>
          </a:p>
          <a:p>
            <a:pPr marL="0" indent="0">
              <a:buFont typeface="Symbol" pitchFamily="18" charset="2"/>
              <a:buNone/>
            </a:pPr>
            <a:endParaRPr lang="en-IN" altLang="en-US" dirty="0"/>
          </a:p>
          <a:p>
            <a:pPr marL="0" indent="0">
              <a:buFont typeface="Symbol" pitchFamily="18" charset="2"/>
              <a:buNone/>
            </a:pPr>
            <a:r>
              <a:rPr lang="en-IN" altLang="en-US" dirty="0">
                <a:solidFill>
                  <a:srgbClr val="FF0000"/>
                </a:solidFill>
              </a:rPr>
              <a:t>4.2 </a:t>
            </a:r>
            <a:r>
              <a:rPr lang="en-IN" altLang="en-US" dirty="0"/>
              <a:t>Observe the frequency of the fluctuation (change) of your feelings between excitement and depression (feeling low) during the day. Find out the reason for these fluctuations. Write down your conclusion from this exercise</a:t>
            </a:r>
          </a:p>
        </p:txBody>
      </p:sp>
      <p:pic>
        <p:nvPicPr>
          <p:cNvPr id="5" name="Picture 4">
            <a:extLst>
              <a:ext uri="{FF2B5EF4-FFF2-40B4-BE49-F238E27FC236}">
                <a16:creationId xmlns:a16="http://schemas.microsoft.com/office/drawing/2014/main" id="{7D04F10D-259D-4669-9FAC-8741394E2681}"/>
              </a:ext>
            </a:extLst>
          </p:cNvPr>
          <p:cNvPicPr>
            <a:picLocks noChangeAspect="1"/>
          </p:cNvPicPr>
          <p:nvPr/>
        </p:nvPicPr>
        <p:blipFill>
          <a:blip r:embed="rId2"/>
          <a:stretch>
            <a:fillRect/>
          </a:stretch>
        </p:blipFill>
        <p:spPr>
          <a:xfrm>
            <a:off x="2819400" y="3201197"/>
            <a:ext cx="6578094" cy="335200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254140A-78C4-4760-A928-F5601D4C16A2}"/>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Home Assignment</a:t>
            </a:r>
          </a:p>
        </p:txBody>
      </p:sp>
      <p:sp>
        <p:nvSpPr>
          <p:cNvPr id="45059" name="Text Placeholder 2">
            <a:extLst>
              <a:ext uri="{FF2B5EF4-FFF2-40B4-BE49-F238E27FC236}">
                <a16:creationId xmlns:a16="http://schemas.microsoft.com/office/drawing/2014/main" id="{2E4394B3-6C75-4181-904C-ED50FF062C0E}"/>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10000"/>
          </a:bodyPr>
          <a:lstStyle/>
          <a:p>
            <a:pPr marL="0" indent="0">
              <a:buFont typeface="Symbol" pitchFamily="18" charset="2"/>
              <a:buNone/>
              <a:defRPr/>
            </a:pPr>
            <a:r>
              <a:rPr altLang="en-US" dirty="0">
                <a:solidFill>
                  <a:srgbClr val="FF0000"/>
                </a:solidFill>
              </a:rPr>
              <a:t>4.3 </a:t>
            </a:r>
            <a:r>
              <a:rPr altLang="en-US" dirty="0"/>
              <a:t>Take your list of aspirations and concerns. </a:t>
            </a:r>
          </a:p>
          <a:p>
            <a:pPr marL="0" indent="0">
              <a:buFont typeface="Symbol" pitchFamily="18" charset="2"/>
              <a:buNone/>
              <a:defRPr/>
            </a:pPr>
            <a:endParaRPr altLang="en-US" dirty="0"/>
          </a:p>
          <a:p>
            <a:pPr marL="0" indent="0">
              <a:buFont typeface="Symbol" pitchFamily="18" charset="2"/>
              <a:buNone/>
              <a:defRPr/>
            </a:pPr>
            <a:r>
              <a:rPr altLang="en-US" dirty="0"/>
              <a:t>Classify the aspirations into four categories:</a:t>
            </a:r>
          </a:p>
          <a:p>
            <a:pPr marL="685800" lvl="1" indent="-457200">
              <a:buFont typeface="Calibri" panose="020F0502020204030204" pitchFamily="34" charset="0"/>
              <a:buAutoNum type="arabicPeriod"/>
              <a:defRPr/>
            </a:pPr>
            <a:r>
              <a:rPr altLang="en-US" dirty="0"/>
              <a:t>Aspirations at the individual level. 	</a:t>
            </a:r>
            <a:r>
              <a:rPr lang="en-IN" altLang="en-US" dirty="0"/>
              <a:t>e.g., </a:t>
            </a:r>
            <a:r>
              <a:rPr altLang="en-US" dirty="0"/>
              <a:t>you aspire to be happy within, to be healthy</a:t>
            </a:r>
          </a:p>
          <a:p>
            <a:pPr marL="685800" lvl="1" indent="-457200">
              <a:buFont typeface="Calibri" panose="020F0502020204030204" pitchFamily="34" charset="0"/>
              <a:buAutoNum type="arabicPeriod"/>
              <a:defRPr/>
            </a:pPr>
            <a:r>
              <a:rPr altLang="en-US" dirty="0"/>
              <a:t>Aspirations at the level of family. 	</a:t>
            </a:r>
            <a:r>
              <a:rPr lang="en-IN" altLang="en-US" dirty="0"/>
              <a:t>e.g., </a:t>
            </a:r>
            <a:r>
              <a:rPr altLang="en-US" dirty="0"/>
              <a:t>you aspire to be comfortable with everyone in your family and you want them to be assured of you</a:t>
            </a:r>
          </a:p>
          <a:p>
            <a:pPr marL="685800" lvl="1" indent="-457200">
              <a:buFont typeface="Calibri" panose="020F0502020204030204" pitchFamily="34" charset="0"/>
              <a:buAutoNum type="arabicPeriod"/>
              <a:defRPr/>
            </a:pPr>
            <a:r>
              <a:rPr altLang="en-US" dirty="0"/>
              <a:t>Aspirations at the level of society. 	</a:t>
            </a:r>
            <a:r>
              <a:rPr lang="en-IN" altLang="en-US" dirty="0"/>
              <a:t>e.g., </a:t>
            </a:r>
            <a:r>
              <a:rPr altLang="en-US" dirty="0"/>
              <a:t>You aspire for a good job</a:t>
            </a:r>
          </a:p>
          <a:p>
            <a:pPr marL="685800" lvl="1" indent="-457200">
              <a:buFont typeface="Calibri" panose="020F0502020204030204" pitchFamily="34" charset="0"/>
              <a:buAutoNum type="arabicPeriod"/>
              <a:defRPr/>
            </a:pPr>
            <a:r>
              <a:rPr altLang="en-US" dirty="0"/>
              <a:t>Aspirations at the level of nature. 	</a:t>
            </a:r>
            <a:r>
              <a:rPr lang="en-IN" altLang="en-US" dirty="0"/>
              <a:t>e.g., </a:t>
            </a:r>
            <a:r>
              <a:rPr altLang="en-US" dirty="0"/>
              <a:t>You aspire for natural resources to be readily available</a:t>
            </a:r>
          </a:p>
          <a:p>
            <a:pPr marL="0" indent="0">
              <a:buFont typeface="Symbol" pitchFamily="18" charset="2"/>
              <a:buNone/>
              <a:defRPr/>
            </a:pPr>
            <a:endParaRPr altLang="en-US" dirty="0"/>
          </a:p>
          <a:p>
            <a:pPr marL="0" indent="0">
              <a:buFont typeface="Symbol" pitchFamily="18" charset="2"/>
              <a:buNone/>
              <a:defRPr/>
            </a:pPr>
            <a:r>
              <a:rPr altLang="en-US" dirty="0"/>
              <a:t>Classify the concerns also into these four categories:</a:t>
            </a:r>
          </a:p>
          <a:p>
            <a:pPr marL="685800" lvl="1" indent="-457200">
              <a:buFont typeface="Calibri" panose="020F0502020204030204" pitchFamily="34" charset="0"/>
              <a:buAutoNum type="arabicPeriod"/>
              <a:defRPr/>
            </a:pPr>
            <a:r>
              <a:rPr altLang="en-US" dirty="0"/>
              <a:t>Concerns at the individual level. 	</a:t>
            </a:r>
            <a:r>
              <a:rPr lang="en-IN" altLang="en-US" dirty="0"/>
              <a:t>e.g., </a:t>
            </a:r>
            <a:r>
              <a:rPr altLang="en-US" dirty="0"/>
              <a:t>you want to get rid of confusions, tension, frustration</a:t>
            </a:r>
            <a:r>
              <a:rPr lang="en-IN" altLang="en-US" dirty="0"/>
              <a:t>…</a:t>
            </a:r>
            <a:endParaRPr altLang="en-US" dirty="0"/>
          </a:p>
          <a:p>
            <a:pPr marL="685800" lvl="1" indent="-457200">
              <a:buFont typeface="Calibri" panose="020F0502020204030204" pitchFamily="34" charset="0"/>
              <a:buAutoNum type="arabicPeriod"/>
              <a:defRPr/>
            </a:pPr>
            <a:r>
              <a:rPr altLang="en-US" dirty="0"/>
              <a:t>Concerns at the level of family. 	</a:t>
            </a:r>
            <a:r>
              <a:rPr lang="en-IN" altLang="en-US" dirty="0"/>
              <a:t>e.g., </a:t>
            </a:r>
            <a:r>
              <a:rPr altLang="en-US" dirty="0"/>
              <a:t>you want to overcome </a:t>
            </a:r>
            <a:r>
              <a:rPr lang="en-IN" altLang="en-US" dirty="0"/>
              <a:t>anger, peer pressure…</a:t>
            </a:r>
            <a:endParaRPr altLang="en-US" dirty="0"/>
          </a:p>
          <a:p>
            <a:pPr marL="685800" lvl="1" indent="-457200">
              <a:buFont typeface="Calibri" panose="020F0502020204030204" pitchFamily="34" charset="0"/>
              <a:buAutoNum type="arabicPeriod"/>
              <a:defRPr/>
            </a:pPr>
            <a:r>
              <a:rPr altLang="en-US" dirty="0"/>
              <a:t>Concerns at the level of society. 	</a:t>
            </a:r>
            <a:r>
              <a:rPr lang="en-IN" altLang="en-US" dirty="0"/>
              <a:t>e.g., </a:t>
            </a:r>
            <a:r>
              <a:rPr altLang="en-US" dirty="0"/>
              <a:t>you wish that the domination, exploitation, differentiation and terrorism is resolved</a:t>
            </a:r>
          </a:p>
          <a:p>
            <a:pPr marL="685800" lvl="1" indent="-457200">
              <a:buFont typeface="Calibri" panose="020F0502020204030204" pitchFamily="34" charset="0"/>
              <a:buAutoNum type="arabicPeriod"/>
              <a:defRPr/>
            </a:pPr>
            <a:r>
              <a:rPr altLang="en-US" dirty="0"/>
              <a:t>Concerns at the level of nature. 	</a:t>
            </a:r>
            <a:r>
              <a:rPr lang="en-IN" altLang="en-US" dirty="0"/>
              <a:t>e.g., </a:t>
            </a:r>
            <a:r>
              <a:rPr altLang="en-US" dirty="0"/>
              <a:t>you’d like the pollution levels to reduce</a:t>
            </a:r>
          </a:p>
          <a:p>
            <a:pPr marL="0" indent="0">
              <a:buFont typeface="Symbol" pitchFamily="18" charset="2"/>
              <a:buNone/>
              <a:defRPr/>
            </a:pPr>
            <a:endParaRPr altLang="en-US" dirty="0"/>
          </a:p>
          <a:p>
            <a:pPr marL="0" indent="0">
              <a:buFont typeface="Symbol" pitchFamily="18" charset="2"/>
              <a:buNone/>
              <a:defRPr/>
            </a:pPr>
            <a:endParaRPr altLang="en-US" dirty="0"/>
          </a:p>
          <a:p>
            <a:pPr marL="0" indent="0">
              <a:buFont typeface="Symbol" pitchFamily="18" charset="2"/>
              <a:buNone/>
              <a:defRPr/>
            </a:pPr>
            <a:r>
              <a:rPr altLang="en-US" dirty="0"/>
              <a:t>In the next session, we will discuss the aspirations and concerns at the individual level.</a:t>
            </a:r>
          </a:p>
          <a:p>
            <a:pPr marL="0" indent="0">
              <a:buFont typeface="Symbol" pitchFamily="18" charset="2"/>
              <a:buNone/>
              <a:defRPr/>
            </a:pPr>
            <a:endParaRPr altLang="en-US" dirty="0"/>
          </a:p>
        </p:txBody>
      </p:sp>
    </p:spTree>
    <p:extLst>
      <p:ext uri="{BB962C8B-B14F-4D97-AF65-F5344CB8AC3E}">
        <p14:creationId xmlns:p14="http://schemas.microsoft.com/office/powerpoint/2010/main" val="99542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B48461-B35A-4982-BC13-06C9F8E111A9}"/>
              </a:ext>
            </a:extLst>
          </p:cNvPr>
          <p:cNvSpPr>
            <a:spLocks noGrp="1"/>
          </p:cNvSpPr>
          <p:nvPr>
            <p:ph type="subTitle" idx="1"/>
          </p:nvPr>
        </p:nvSpPr>
        <p:spPr/>
        <p:txBody>
          <a:bodyPr/>
          <a:lstStyle/>
          <a:p>
            <a:endParaRPr lang="en-IN"/>
          </a:p>
        </p:txBody>
      </p:sp>
      <p:sp>
        <p:nvSpPr>
          <p:cNvPr id="24578" name="Title 10">
            <a:extLst>
              <a:ext uri="{FF2B5EF4-FFF2-40B4-BE49-F238E27FC236}">
                <a16:creationId xmlns:a16="http://schemas.microsoft.com/office/drawing/2014/main" id="{9F4608F6-5219-446C-A5DD-2971B2AFEE4D}"/>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Questions?</a:t>
            </a:r>
            <a:endParaRPr lang="en-GB" altLang="en-US" dirty="0">
              <a:latin typeface="Arial" panose="020B0604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549713C-71F1-4C21-9BDE-F0ED963145B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Home Assignment 3.1</a:t>
            </a:r>
          </a:p>
        </p:txBody>
      </p:sp>
      <p:sp>
        <p:nvSpPr>
          <p:cNvPr id="14339" name="Text Placeholder 2">
            <a:extLst>
              <a:ext uri="{FF2B5EF4-FFF2-40B4-BE49-F238E27FC236}">
                <a16:creationId xmlns:a16="http://schemas.microsoft.com/office/drawing/2014/main" id="{92B5E69D-A5D0-4F80-A7DD-6F611D57A25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 typeface="Symbol" pitchFamily="18" charset="2"/>
              <a:buNone/>
            </a:pPr>
            <a:r>
              <a:rPr altLang="en-US" dirty="0"/>
              <a:t>Take your list of aspirations + concerns (from session 1 home assignment).</a:t>
            </a:r>
          </a:p>
          <a:p>
            <a:pPr>
              <a:buFont typeface="Symbol" pitchFamily="18" charset="2"/>
              <a:buNone/>
            </a:pPr>
            <a:r>
              <a:rPr altLang="en-US" dirty="0"/>
              <a:t>Find out what your aspiration or concern is closely related to:</a:t>
            </a:r>
          </a:p>
          <a:p>
            <a:pPr lvl="1">
              <a:buFont typeface="Wingdings" pitchFamily="2" charset="2"/>
              <a:buNone/>
            </a:pPr>
            <a:r>
              <a:rPr altLang="en-US" dirty="0"/>
              <a:t>– right understanding	– relationship (right feeling) – physical facility (money, mobile, food, clothes</a:t>
            </a:r>
            <a:r>
              <a:rPr lang="en-IN" altLang="en-US" dirty="0"/>
              <a:t>…)</a:t>
            </a:r>
          </a:p>
          <a:p>
            <a:pPr>
              <a:buFont typeface="Wingdings" panose="05000000000000000000" pitchFamily="2" charset="2"/>
              <a:buNone/>
            </a:pPr>
            <a:endParaRPr lang="en-IN" altLang="en-US" sz="1000" u="sng" dirty="0"/>
          </a:p>
          <a:p>
            <a:pPr>
              <a:buNone/>
            </a:pPr>
            <a:r>
              <a:rPr lang="en-IN" altLang="en-US" sz="1800" dirty="0"/>
              <a:t>To be more clear, you may evaluate the purpose, i.e., why you want to fulfil that aspiration or resolve that concern</a:t>
            </a:r>
          </a:p>
          <a:p>
            <a:pPr>
              <a:buFont typeface="Wingdings" panose="05000000000000000000" pitchFamily="2" charset="2"/>
              <a:buNone/>
            </a:pPr>
            <a:endParaRPr lang="en-IN" altLang="en-US" sz="1000" u="sng" dirty="0"/>
          </a:p>
          <a:p>
            <a:pPr>
              <a:buFont typeface="Wingdings" panose="05000000000000000000" pitchFamily="2" charset="2"/>
              <a:buNone/>
            </a:pPr>
            <a:r>
              <a:rPr lang="en-IN" altLang="en-US" u="sng" dirty="0" err="1"/>
              <a:t>eg.</a:t>
            </a:r>
            <a:r>
              <a:rPr lang="en-IN" altLang="en-US" u="sng" dirty="0"/>
              <a:t> Aspiration/Concern</a:t>
            </a:r>
            <a:r>
              <a:rPr lang="en-IN" altLang="en-US" dirty="0"/>
              <a:t>	</a:t>
            </a:r>
            <a:r>
              <a:rPr lang="en-IN" altLang="en-US" u="sng" dirty="0"/>
              <a:t>Purpose</a:t>
            </a:r>
            <a:r>
              <a:rPr lang="en-IN" altLang="en-US" dirty="0"/>
              <a:t>	  </a:t>
            </a:r>
            <a:r>
              <a:rPr lang="en-IN" altLang="en-US" u="sng" dirty="0"/>
              <a:t>Right Und</a:t>
            </a:r>
            <a:r>
              <a:rPr lang="en-IN" altLang="en-US" dirty="0"/>
              <a:t>       </a:t>
            </a:r>
            <a:r>
              <a:rPr lang="en-IN" altLang="en-US" u="sng" dirty="0"/>
              <a:t>Relationship</a:t>
            </a:r>
            <a:r>
              <a:rPr lang="en-IN" altLang="en-US" dirty="0"/>
              <a:t>		</a:t>
            </a:r>
            <a:r>
              <a:rPr lang="en-IN" altLang="en-US" u="sng" dirty="0"/>
              <a:t>Physical facility</a:t>
            </a:r>
            <a:endParaRPr lang="en-IN" altLang="en-US" dirty="0"/>
          </a:p>
          <a:p>
            <a:pPr>
              <a:buFont typeface="Wingdings" panose="05000000000000000000" pitchFamily="2" charset="2"/>
              <a:buNone/>
            </a:pPr>
            <a:r>
              <a:rPr lang="en-IN" altLang="en-US" dirty="0"/>
              <a:t>	Money			To buy things							</a:t>
            </a:r>
            <a:r>
              <a:rPr lang="en-IN" altLang="en-US" dirty="0">
                <a:sym typeface="Webdings" panose="05030102010509060703" pitchFamily="18" charset="2"/>
              </a:rPr>
              <a:t></a:t>
            </a:r>
            <a:endParaRPr lang="en-IN" altLang="en-US" dirty="0"/>
          </a:p>
          <a:p>
            <a:pPr>
              <a:buFont typeface="Wingdings" panose="05000000000000000000" pitchFamily="2" charset="2"/>
              <a:buNone/>
            </a:pPr>
            <a:r>
              <a:rPr lang="en-IN" altLang="en-US" dirty="0"/>
              <a:t>	Name, fame, attention	To relate to others			</a:t>
            </a:r>
            <a:r>
              <a:rPr lang="en-IN" altLang="en-US" dirty="0">
                <a:sym typeface="Webdings" panose="05030102010509060703" pitchFamily="18" charset="2"/>
              </a:rPr>
              <a:t></a:t>
            </a:r>
            <a:endParaRPr lang="en-IN" altLang="en-US" dirty="0"/>
          </a:p>
          <a:p>
            <a:pPr>
              <a:buFont typeface="Wingdings" panose="05000000000000000000" pitchFamily="2" charset="2"/>
              <a:buNone/>
            </a:pPr>
            <a:r>
              <a:rPr lang="en-IN" altLang="en-US" dirty="0"/>
              <a:t>	Food				For Body							</a:t>
            </a:r>
            <a:r>
              <a:rPr lang="en-IN" altLang="en-US" dirty="0">
                <a:sym typeface="Webdings" panose="05030102010509060703" pitchFamily="18" charset="2"/>
              </a:rPr>
              <a:t></a:t>
            </a:r>
            <a:endParaRPr lang="en-IN" altLang="en-US" dirty="0"/>
          </a:p>
          <a:p>
            <a:pPr>
              <a:buFont typeface="Wingdings" panose="05000000000000000000" pitchFamily="2" charset="2"/>
              <a:buNone/>
            </a:pPr>
            <a:r>
              <a:rPr lang="en-IN" altLang="en-US" dirty="0"/>
              <a:t>	Latest bike			For friendship				</a:t>
            </a:r>
            <a:r>
              <a:rPr lang="en-IN" altLang="en-US" dirty="0">
                <a:sym typeface="Webdings" panose="05030102010509060703" pitchFamily="18" charset="2"/>
              </a:rPr>
              <a:t></a:t>
            </a:r>
            <a:endParaRPr lang="en-IN" altLang="en-US" dirty="0"/>
          </a:p>
          <a:p>
            <a:pPr>
              <a:buFont typeface="Wingdings" panose="05000000000000000000" pitchFamily="2" charset="2"/>
              <a:buNone/>
            </a:pPr>
            <a:r>
              <a:rPr lang="en-IN" altLang="en-US" dirty="0"/>
              <a:t>	Peace of mind		For Self	   </a:t>
            </a:r>
            <a:r>
              <a:rPr lang="en-IN" altLang="en-US" dirty="0">
                <a:sym typeface="Webdings" panose="05030102010509060703" pitchFamily="18" charset="2"/>
              </a:rPr>
              <a:t></a:t>
            </a:r>
          </a:p>
          <a:p>
            <a:pPr>
              <a:buNone/>
            </a:pPr>
            <a:r>
              <a:rPr lang="en-IN" altLang="en-US" dirty="0">
                <a:sym typeface="Webdings" panose="05030102010509060703" pitchFamily="18" charset="2"/>
              </a:rPr>
              <a:t>	Getting rid of anger		For Self	   </a:t>
            </a:r>
            <a:endParaRPr lang="en-IN" altLang="en-US" dirty="0"/>
          </a:p>
          <a:p>
            <a:pPr>
              <a:buFont typeface="Wingdings" panose="05000000000000000000" pitchFamily="2" charset="2"/>
              <a:buNone/>
            </a:pPr>
            <a:r>
              <a:rPr lang="en-IN" altLang="en-US" dirty="0"/>
              <a:t>	Good health			For Body							</a:t>
            </a:r>
            <a:r>
              <a:rPr lang="en-IN" altLang="en-US" dirty="0">
                <a:sym typeface="Webdings" panose="05030102010509060703" pitchFamily="18" charset="2"/>
              </a:rPr>
              <a:t></a:t>
            </a:r>
          </a:p>
          <a:p>
            <a:pPr>
              <a:buFont typeface="Wingdings" panose="05000000000000000000" pitchFamily="2" charset="2"/>
              <a:buNone/>
            </a:pPr>
            <a:endParaRPr lang="en-IN" altLang="en-US" dirty="0">
              <a:sym typeface="Webdings" panose="05030102010509060703" pitchFamily="18" charset="2"/>
            </a:endParaRPr>
          </a:p>
          <a:p>
            <a:pPr>
              <a:buFont typeface="Wingdings" panose="05000000000000000000" pitchFamily="2" charset="2"/>
              <a:buNone/>
            </a:pPr>
            <a:r>
              <a:rPr lang="en-IN" altLang="en-US" dirty="0">
                <a:sym typeface="Webdings" panose="05030102010509060703" pitchFamily="18" charset="2"/>
              </a:rPr>
              <a:t>Note: for different people, the same aspiration/concern may have a different purpose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4588-9464-4276-B4EF-9D1ACD9D8A3B}"/>
              </a:ext>
            </a:extLst>
          </p:cNvPr>
          <p:cNvSpPr>
            <a:spLocks noGrp="1"/>
          </p:cNvSpPr>
          <p:nvPr>
            <p:ph type="title"/>
          </p:nvPr>
        </p:nvSpPr>
        <p:spPr/>
        <p:txBody>
          <a:bodyPr/>
          <a:lstStyle/>
          <a:p>
            <a:r>
              <a:rPr lang="en-IN" dirty="0"/>
              <a:t>Could you conclude…</a:t>
            </a:r>
          </a:p>
        </p:txBody>
      </p:sp>
      <p:sp>
        <p:nvSpPr>
          <p:cNvPr id="3" name="Text Placeholder 2">
            <a:extLst>
              <a:ext uri="{FF2B5EF4-FFF2-40B4-BE49-F238E27FC236}">
                <a16:creationId xmlns:a16="http://schemas.microsoft.com/office/drawing/2014/main" id="{D4302C67-E66A-4FA0-B593-2F0A66D47A07}"/>
              </a:ext>
            </a:extLst>
          </p:cNvPr>
          <p:cNvSpPr>
            <a:spLocks noGrp="1"/>
          </p:cNvSpPr>
          <p:nvPr>
            <p:ph type="body" sz="quarter" idx="13"/>
          </p:nvPr>
        </p:nvSpPr>
        <p:spPr/>
        <p:txBody>
          <a:bodyPr>
            <a:normAutofit fontScale="92500" lnSpcReduction="10000"/>
          </a:bodyPr>
          <a:lstStyle/>
          <a:p>
            <a:pPr marL="0" indent="0">
              <a:buNone/>
            </a:pPr>
            <a:r>
              <a:rPr lang="en-IN" dirty="0"/>
              <a:t>There are 3 basic requirements of a human being</a:t>
            </a:r>
          </a:p>
          <a:p>
            <a:pPr marL="0" indent="0">
              <a:buNone/>
            </a:pPr>
            <a:r>
              <a:rPr lang="en-IN" dirty="0"/>
              <a:t>Right understanding, fulfilment in relationship and physical facility </a:t>
            </a:r>
          </a:p>
          <a:p>
            <a:pPr marL="0" indent="0">
              <a:buNone/>
            </a:pPr>
            <a:r>
              <a:rPr lang="en-IN" dirty="0"/>
              <a:t>and not just physical facility</a:t>
            </a:r>
          </a:p>
          <a:p>
            <a:pPr marL="0" indent="0">
              <a:buNone/>
            </a:pPr>
            <a:endParaRPr lang="en-IN" dirty="0"/>
          </a:p>
          <a:p>
            <a:pPr marL="0" indent="0">
              <a:buNone/>
            </a:pPr>
            <a:r>
              <a:rPr lang="en-IN" dirty="0"/>
              <a:t>Our aspirations may be closely related to any of right understanding, fulfilment in relationship and physical facility </a:t>
            </a:r>
          </a:p>
          <a:p>
            <a:pPr marL="0" indent="0">
              <a:buNone/>
            </a:pPr>
            <a:r>
              <a:rPr lang="en-IN" dirty="0"/>
              <a:t>But to fulfil the basic aspiration (of happiness and prosperity in continuity), right understanding comes as the first priority</a:t>
            </a:r>
          </a:p>
          <a:p>
            <a:pPr marL="0" indent="0">
              <a:buNone/>
            </a:pPr>
            <a:endParaRPr lang="en-IN" dirty="0"/>
          </a:p>
          <a:p>
            <a:pPr marL="0" indent="0">
              <a:buNone/>
            </a:pPr>
            <a:r>
              <a:rPr lang="en-IN" dirty="0"/>
              <a:t>e.g., the latest bike may help you make a large circle of friends for you</a:t>
            </a:r>
          </a:p>
          <a:p>
            <a:pPr marL="0" indent="0">
              <a:buNone/>
            </a:pPr>
            <a:r>
              <a:rPr lang="en-IN" dirty="0"/>
              <a:t>But mutual happiness with friends will take place only with right understanding</a:t>
            </a:r>
          </a:p>
          <a:p>
            <a:pPr marL="0" indent="0">
              <a:buNone/>
            </a:pPr>
            <a:r>
              <a:rPr lang="en-IN" dirty="0"/>
              <a:t>Without right understanding, it may lead to competition, jealousy…</a:t>
            </a:r>
          </a:p>
          <a:p>
            <a:pPr marL="0" indent="0">
              <a:buNone/>
            </a:pPr>
            <a:endParaRPr lang="en-IN" dirty="0"/>
          </a:p>
          <a:p>
            <a:pPr marL="0" indent="0">
              <a:buNone/>
            </a:pPr>
            <a:r>
              <a:rPr lang="en-IN" dirty="0"/>
              <a:t>Keep exploring this for all your aspirations and concerns</a:t>
            </a:r>
          </a:p>
          <a:p>
            <a:pPr marL="0" indent="0">
              <a:buNone/>
            </a:pPr>
            <a:endParaRPr lang="en-IN" dirty="0"/>
          </a:p>
          <a:p>
            <a:pPr marL="0" indent="0">
              <a:buNone/>
            </a:pPr>
            <a:r>
              <a:rPr lang="en-US" b="1" dirty="0"/>
              <a:t>Can you see that for the fulfillment of your basic aspiration </a:t>
            </a:r>
            <a:r>
              <a:rPr lang="en-IN" dirty="0"/>
              <a:t>(of happiness and prosperity in continuity)</a:t>
            </a:r>
            <a:r>
              <a:rPr lang="en-US" b="1" dirty="0"/>
              <a:t>, right understanding is essential and comes as the first priority</a:t>
            </a:r>
          </a:p>
        </p:txBody>
      </p:sp>
    </p:spTree>
    <p:extLst>
      <p:ext uri="{BB962C8B-B14F-4D97-AF65-F5344CB8AC3E}">
        <p14:creationId xmlns:p14="http://schemas.microsoft.com/office/powerpoint/2010/main" val="208693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95F2664-8ED0-4826-8ACB-AFD6F5088ED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Home Assignment 3.2</a:t>
            </a:r>
          </a:p>
        </p:txBody>
      </p:sp>
      <p:sp>
        <p:nvSpPr>
          <p:cNvPr id="55299" name="Text Placeholder 2">
            <a:extLst>
              <a:ext uri="{FF2B5EF4-FFF2-40B4-BE49-F238E27FC236}">
                <a16:creationId xmlns:a16="http://schemas.microsoft.com/office/drawing/2014/main" id="{91FA6A06-3080-4CD7-92BE-496BA01526E3}"/>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20000"/>
          </a:bodyPr>
          <a:lstStyle/>
          <a:p>
            <a:pPr>
              <a:buFont typeface="Wingdings" pitchFamily="2" charset="2"/>
              <a:buNone/>
              <a:defRPr/>
            </a:pPr>
            <a:r>
              <a:rPr lang="en-IN" altLang="en-US" dirty="0"/>
              <a:t>Find out how much time and effort you put in every day in these 3 areas </a:t>
            </a:r>
          </a:p>
          <a:p>
            <a:pPr>
              <a:buFont typeface="Wingdings" pitchFamily="2" charset="2"/>
              <a:buNone/>
              <a:defRPr/>
            </a:pPr>
            <a:r>
              <a:rPr lang="en-IN" altLang="en-US" dirty="0"/>
              <a:t>other than for sleeping (say 8 hours)</a:t>
            </a:r>
          </a:p>
          <a:p>
            <a:pPr>
              <a:buFont typeface="Wingdings" pitchFamily="2" charset="2"/>
              <a:buNone/>
              <a:defRPr/>
            </a:pPr>
            <a:r>
              <a:rPr lang="en-IN" altLang="en-US" dirty="0"/>
              <a:t>e.g.,</a:t>
            </a:r>
          </a:p>
          <a:p>
            <a:pPr>
              <a:buFont typeface="Wingdings" pitchFamily="2" charset="2"/>
              <a:buNone/>
              <a:defRPr/>
            </a:pPr>
            <a:r>
              <a:rPr lang="en-IN" altLang="en-US" u="sng" dirty="0"/>
              <a:t>Effort and Time</a:t>
            </a:r>
            <a:r>
              <a:rPr lang="en-IN" altLang="en-US" dirty="0"/>
              <a:t>			</a:t>
            </a:r>
            <a:r>
              <a:rPr lang="en-IN" altLang="en-US" u="sng" dirty="0"/>
              <a:t>Related to</a:t>
            </a:r>
            <a:r>
              <a:rPr lang="en-IN" altLang="en-US" dirty="0"/>
              <a:t>	 		</a:t>
            </a:r>
            <a:r>
              <a:rPr lang="en-IN" altLang="en-US" u="sng" dirty="0"/>
              <a:t>Time</a:t>
            </a:r>
          </a:p>
          <a:p>
            <a:pPr>
              <a:buFont typeface="Symbol" pitchFamily="18" charset="2"/>
              <a:buNone/>
              <a:defRPr/>
            </a:pPr>
            <a:r>
              <a:rPr lang="en-IN" altLang="en-US" dirty="0"/>
              <a:t>	Self-introspection		Right understanding		1 hr</a:t>
            </a:r>
          </a:p>
          <a:p>
            <a:pPr>
              <a:buFont typeface="Symbol" pitchFamily="18" charset="2"/>
              <a:buNone/>
              <a:defRPr/>
            </a:pPr>
            <a:r>
              <a:rPr lang="en-IN" altLang="en-US" dirty="0"/>
              <a:t>    Academics			Physical Facility			4 hrs		</a:t>
            </a:r>
          </a:p>
          <a:p>
            <a:pPr>
              <a:buFont typeface="Symbol" pitchFamily="18" charset="2"/>
              <a:buNone/>
              <a:defRPr/>
            </a:pPr>
            <a:r>
              <a:rPr lang="en-IN" altLang="en-US" dirty="0"/>
              <a:t>	Eating, Exercise		Physical Facility 		2 hrs			</a:t>
            </a:r>
          </a:p>
          <a:p>
            <a:pPr>
              <a:buNone/>
              <a:defRPr/>
            </a:pPr>
            <a:r>
              <a:rPr lang="en-IN" altLang="en-US" dirty="0"/>
              <a:t>   Entertainment			Physical Facility 		2 hrs</a:t>
            </a:r>
          </a:p>
          <a:p>
            <a:pPr>
              <a:buFont typeface="Wingdings" pitchFamily="2" charset="2"/>
              <a:buNone/>
              <a:defRPr/>
            </a:pPr>
            <a:r>
              <a:rPr lang="en-IN" altLang="en-US" dirty="0"/>
              <a:t>	Fruitful time with friends	Relationship			2 hrs</a:t>
            </a:r>
          </a:p>
          <a:p>
            <a:pPr>
              <a:buFont typeface="Wingdings" pitchFamily="2" charset="2"/>
              <a:buNone/>
              <a:defRPr/>
            </a:pPr>
            <a:r>
              <a:rPr lang="en-IN" altLang="en-US" dirty="0"/>
              <a:t>   Fruitful time with family 	Relationship			2 hrs</a:t>
            </a:r>
          </a:p>
          <a:p>
            <a:pPr>
              <a:buFont typeface="Wingdings" pitchFamily="2" charset="2"/>
              <a:buNone/>
              <a:defRPr/>
            </a:pPr>
            <a:r>
              <a:rPr lang="en-IN" altLang="en-US" dirty="0"/>
              <a:t>	Any Other activity	 	…				3 hrs				</a:t>
            </a:r>
          </a:p>
          <a:p>
            <a:pPr>
              <a:buFont typeface="Wingdings" pitchFamily="2" charset="2"/>
              <a:buNone/>
              <a:defRPr/>
            </a:pPr>
            <a:r>
              <a:rPr lang="en-IN" altLang="en-US" u="sng" dirty="0"/>
              <a:t>												</a:t>
            </a:r>
          </a:p>
          <a:p>
            <a:pPr>
              <a:buFont typeface="Wingdings" pitchFamily="2" charset="2"/>
              <a:buNone/>
              <a:defRPr/>
            </a:pPr>
            <a:r>
              <a:rPr lang="en-IN" altLang="en-US" b="1" dirty="0"/>
              <a:t>							</a:t>
            </a:r>
          </a:p>
          <a:p>
            <a:pPr>
              <a:buFont typeface="Wingdings" pitchFamily="2" charset="2"/>
              <a:buNone/>
              <a:defRPr/>
            </a:pPr>
            <a:r>
              <a:rPr lang="en-IN" altLang="en-US" dirty="0"/>
              <a:t>Thus:  Right Understanding: 	1 hrs	     	</a:t>
            </a:r>
          </a:p>
          <a:p>
            <a:pPr>
              <a:buFont typeface="Wingdings" pitchFamily="2" charset="2"/>
              <a:buNone/>
              <a:defRPr/>
            </a:pPr>
            <a:r>
              <a:rPr lang="en-IN" altLang="en-US" dirty="0"/>
              <a:t>	        Relationship: 		4 hrs		           	</a:t>
            </a:r>
          </a:p>
          <a:p>
            <a:pPr>
              <a:buFont typeface="Wingdings" pitchFamily="2" charset="2"/>
              <a:buNone/>
              <a:defRPr/>
            </a:pPr>
            <a:r>
              <a:rPr lang="en-IN" altLang="en-US" dirty="0"/>
              <a:t>	        Physical Facility: 		8 hrs</a:t>
            </a:r>
          </a:p>
          <a:p>
            <a:pPr>
              <a:buFont typeface="Wingdings" pitchFamily="2" charset="2"/>
              <a:buNone/>
              <a:defRPr/>
            </a:pPr>
            <a:r>
              <a:rPr lang="en-IN" altLang="en-US" dirty="0"/>
              <a:t>		??			3 hrs			Total: 16 hours (+ 8 hours for sleeping)</a:t>
            </a:r>
          </a:p>
          <a:p>
            <a:pPr>
              <a:buFont typeface="Symbol" pitchFamily="18" charset="2"/>
              <a:buNone/>
              <a:defRPr/>
            </a:pPr>
            <a:endParaRPr lang="en-IN" altLang="en-US" sz="1800" dirty="0"/>
          </a:p>
          <a:p>
            <a:pPr>
              <a:buFont typeface="Symbol" pitchFamily="18" charset="2"/>
              <a:buNone/>
              <a:defRPr/>
            </a:pPr>
            <a:r>
              <a:rPr lang="en-IN" altLang="en-US" sz="1800" b="1" dirty="0"/>
              <a:t>Like this, you can make an overall assessment of how you are spending time every day, and see if it is ensuring the feeling of happiness and prosperity within you or not. If not, you may need to work on your schedule.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29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299">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29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299">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299">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29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C8A8C50-48F1-4E94-9258-3C6A15DBFEB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Recap: Basic Human Aspiration and Program for its Fulfilment</a:t>
            </a:r>
            <a:endParaRPr lang="en-GB" altLang="en-US" dirty="0"/>
          </a:p>
        </p:txBody>
      </p:sp>
      <p:sp>
        <p:nvSpPr>
          <p:cNvPr id="4" name="Rectangle 3">
            <a:extLst>
              <a:ext uri="{FF2B5EF4-FFF2-40B4-BE49-F238E27FC236}">
                <a16:creationId xmlns:a16="http://schemas.microsoft.com/office/drawing/2014/main" id="{DFA6980D-C055-4D47-882D-DEE0C698B9A3}"/>
              </a:ext>
            </a:extLst>
          </p:cNvPr>
          <p:cNvSpPr/>
          <p:nvPr/>
        </p:nvSpPr>
        <p:spPr bwMode="auto">
          <a:xfrm>
            <a:off x="2590800" y="3124200"/>
            <a:ext cx="2209800" cy="1676400"/>
          </a:xfrm>
          <a:prstGeom prst="rect">
            <a:avLst/>
          </a:prstGeom>
          <a:solidFill>
            <a:srgbClr val="4B008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defRPr/>
            </a:pPr>
            <a:r>
              <a:rPr lang="en-US" sz="2400" b="1" dirty="0">
                <a:solidFill>
                  <a:srgbClr val="FFFFFF"/>
                </a:solidFill>
                <a:cs typeface="Arial" charset="0"/>
              </a:rPr>
              <a:t>RELATIONSHIP  (</a:t>
            </a:r>
            <a:r>
              <a:rPr lang="en-US" sz="3000" b="1" dirty="0">
                <a:solidFill>
                  <a:srgbClr val="FFFFFF"/>
                </a:solidFill>
                <a:latin typeface="Kruti Dev 042" pitchFamily="2" charset="0"/>
              </a:rPr>
              <a:t>laca/k</a:t>
            </a:r>
            <a:r>
              <a:rPr lang="en-US" sz="2400" b="1" dirty="0">
                <a:solidFill>
                  <a:srgbClr val="FFFFFF"/>
                </a:solidFill>
                <a:cs typeface="Arial" charset="0"/>
              </a:rPr>
              <a:t>)</a:t>
            </a:r>
            <a:endParaRPr lang="en-US" sz="2400" b="1" i="1" dirty="0">
              <a:solidFill>
                <a:srgbClr val="FFFFFF"/>
              </a:solidFill>
              <a:cs typeface="Arial" charset="0"/>
            </a:endParaRP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human being</a:t>
            </a:r>
            <a:endParaRPr lang="en-US" sz="2400" b="1" i="1" dirty="0">
              <a:solidFill>
                <a:srgbClr val="FFFFFF"/>
              </a:solidFill>
              <a:cs typeface="Arial" charset="0"/>
            </a:endParaRPr>
          </a:p>
        </p:txBody>
      </p:sp>
      <p:sp>
        <p:nvSpPr>
          <p:cNvPr id="5" name="Rectangle 5">
            <a:extLst>
              <a:ext uri="{FF2B5EF4-FFF2-40B4-BE49-F238E27FC236}">
                <a16:creationId xmlns:a16="http://schemas.microsoft.com/office/drawing/2014/main" id="{90ED3C2F-6C4B-4541-B602-6F5FFC2F8F7C}"/>
              </a:ext>
            </a:extLst>
          </p:cNvPr>
          <p:cNvSpPr/>
          <p:nvPr/>
        </p:nvSpPr>
        <p:spPr bwMode="auto">
          <a:xfrm>
            <a:off x="5562600" y="3124200"/>
            <a:ext cx="2667000" cy="1752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PHYSICAL FACILITY</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a:t>
            </a:r>
            <a:r>
              <a:rPr lang="en-US" sz="3000" b="1" dirty="0">
                <a:solidFill>
                  <a:srgbClr val="FFFFFF"/>
                </a:solidFill>
                <a:latin typeface="Kruti Dev 042" pitchFamily="2" charset="0"/>
              </a:rPr>
              <a:t>lqfo/kk</a:t>
            </a:r>
            <a:r>
              <a:rPr lang="en-US" sz="2400" b="1" dirty="0">
                <a:solidFill>
                  <a:srgbClr val="FFFFFF"/>
                </a:solidFill>
                <a:cs typeface="Arial" charset="0"/>
              </a:rPr>
              <a:t>)</a:t>
            </a:r>
          </a:p>
          <a:p>
            <a:pPr algn="ctr">
              <a:lnSpc>
                <a:spcPct val="90000"/>
              </a:lnSpc>
              <a:spcBef>
                <a:spcPct val="20000"/>
              </a:spcBef>
              <a:buSzPct val="75000"/>
              <a:buFont typeface="Symbol" pitchFamily="18" charset="2"/>
              <a:buNone/>
              <a:defRPr/>
            </a:pPr>
            <a:r>
              <a:rPr lang="en-US" sz="2400" b="1" dirty="0">
                <a:solidFill>
                  <a:srgbClr val="FFFFFF"/>
                </a:solidFill>
                <a:cs typeface="Arial" charset="0"/>
              </a:rPr>
              <a:t>with rest of nature</a:t>
            </a:r>
          </a:p>
        </p:txBody>
      </p:sp>
      <p:sp>
        <p:nvSpPr>
          <p:cNvPr id="6" name="Rectangle 5">
            <a:extLst>
              <a:ext uri="{FF2B5EF4-FFF2-40B4-BE49-F238E27FC236}">
                <a16:creationId xmlns:a16="http://schemas.microsoft.com/office/drawing/2014/main" id="{9594B5CE-5F77-4E27-9087-92E84CE9A307}"/>
              </a:ext>
            </a:extLst>
          </p:cNvPr>
          <p:cNvSpPr/>
          <p:nvPr/>
        </p:nvSpPr>
        <p:spPr bwMode="auto">
          <a:xfrm>
            <a:off x="3429000" y="990600"/>
            <a:ext cx="3733800" cy="15240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ct val="20000"/>
              </a:spcBef>
              <a:buSzPct val="75000"/>
              <a:buFont typeface="Symbol" pitchFamily="18" charset="2"/>
              <a:buNone/>
              <a:defRPr/>
            </a:pPr>
            <a:r>
              <a:rPr lang="en-US" sz="2400" b="1" dirty="0">
                <a:solidFill>
                  <a:srgbClr val="FFFFFF"/>
                </a:solidFill>
                <a:cs typeface="Arial" charset="0"/>
              </a:rPr>
              <a:t>RIGHT UNDERSTANDING</a:t>
            </a:r>
          </a:p>
          <a:p>
            <a:pPr algn="ctr">
              <a:lnSpc>
                <a:spcPct val="90000"/>
              </a:lnSpc>
              <a:spcBef>
                <a:spcPct val="20000"/>
              </a:spcBef>
              <a:buSzPct val="75000"/>
              <a:buFont typeface="Symbol" pitchFamily="18" charset="2"/>
              <a:buNone/>
              <a:defRPr/>
            </a:pPr>
            <a:r>
              <a:rPr lang="en-US" sz="2400" b="1" i="1" dirty="0">
                <a:solidFill>
                  <a:srgbClr val="FFFFFF"/>
                </a:solidFill>
                <a:cs typeface="Arial" charset="0"/>
              </a:rPr>
              <a:t>(</a:t>
            </a:r>
            <a:r>
              <a:rPr lang="en-US" sz="3000" b="1" dirty="0">
                <a:solidFill>
                  <a:srgbClr val="FFFFFF"/>
                </a:solidFill>
                <a:latin typeface="Kruti Dev 042" pitchFamily="2" charset="0"/>
              </a:rPr>
              <a:t>le&gt;</a:t>
            </a:r>
            <a:r>
              <a:rPr lang="en-US" sz="2400" b="1" i="1" dirty="0">
                <a:solidFill>
                  <a:srgbClr val="FFFFFF"/>
                </a:solidFill>
                <a:cs typeface="Arial" charset="0"/>
              </a:rPr>
              <a:t>)</a:t>
            </a:r>
          </a:p>
          <a:p>
            <a:pPr algn="ctr">
              <a:lnSpc>
                <a:spcPct val="90000"/>
              </a:lnSpc>
              <a:spcBef>
                <a:spcPct val="20000"/>
              </a:spcBef>
              <a:buSzPct val="75000"/>
              <a:defRPr/>
            </a:pPr>
            <a:r>
              <a:rPr lang="en-US" sz="2400" b="1" dirty="0">
                <a:solidFill>
                  <a:srgbClr val="FFFFFF"/>
                </a:solidFill>
                <a:cs typeface="Arial" charset="0"/>
              </a:rPr>
              <a:t>in the self</a:t>
            </a:r>
          </a:p>
        </p:txBody>
      </p:sp>
      <p:cxnSp>
        <p:nvCxnSpPr>
          <p:cNvPr id="13318" name="Straight Arrow Connector 15">
            <a:extLst>
              <a:ext uri="{FF2B5EF4-FFF2-40B4-BE49-F238E27FC236}">
                <a16:creationId xmlns:a16="http://schemas.microsoft.com/office/drawing/2014/main" id="{AF69D61D-6CC2-48E2-B721-A7B970D307FC}"/>
              </a:ext>
            </a:extLst>
          </p:cNvPr>
          <p:cNvCxnSpPr>
            <a:cxnSpLocks noChangeShapeType="1"/>
            <a:stCxn id="6" idx="2"/>
            <a:endCxn id="4" idx="0"/>
          </p:cNvCxnSpPr>
          <p:nvPr/>
        </p:nvCxnSpPr>
        <p:spPr bwMode="auto">
          <a:xfrm flipH="1">
            <a:off x="3695700" y="2527300"/>
            <a:ext cx="1600200" cy="584200"/>
          </a:xfrm>
          <a:prstGeom prst="straightConnector1">
            <a:avLst/>
          </a:prstGeom>
          <a:noFill/>
          <a:ln w="38100" algn="ctr">
            <a:solidFill>
              <a:srgbClr val="4B0082"/>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A5313996-E6CB-4D49-9F73-CE1069E84BB3}"/>
              </a:ext>
            </a:extLst>
          </p:cNvPr>
          <p:cNvCxnSpPr>
            <a:cxnSpLocks/>
            <a:stCxn id="4" idx="2"/>
            <a:endCxn id="13320" idx="0"/>
          </p:cNvCxnSpPr>
          <p:nvPr/>
        </p:nvCxnSpPr>
        <p:spPr bwMode="auto">
          <a:xfrm flipH="1">
            <a:off x="3687763" y="4800600"/>
            <a:ext cx="7937" cy="914400"/>
          </a:xfrm>
          <a:prstGeom prst="straightConnector1">
            <a:avLst/>
          </a:prstGeom>
          <a:ln w="38100">
            <a:solidFill>
              <a:srgbClr val="4B0082"/>
            </a:solidFill>
            <a:tailEnd type="arrow"/>
          </a:ln>
        </p:spPr>
        <p:style>
          <a:lnRef idx="1">
            <a:schemeClr val="accent1"/>
          </a:lnRef>
          <a:fillRef idx="0">
            <a:schemeClr val="accent1"/>
          </a:fillRef>
          <a:effectRef idx="0">
            <a:schemeClr val="accent1"/>
          </a:effectRef>
          <a:fontRef idx="minor">
            <a:schemeClr val="tx1"/>
          </a:fontRef>
        </p:style>
      </p:cxnSp>
      <p:sp>
        <p:nvSpPr>
          <p:cNvPr id="13320" name="TextBox 20">
            <a:extLst>
              <a:ext uri="{FF2B5EF4-FFF2-40B4-BE49-F238E27FC236}">
                <a16:creationId xmlns:a16="http://schemas.microsoft.com/office/drawing/2014/main" id="{C47FA6BA-CFAC-4614-8D49-543E7FAD464F}"/>
              </a:ext>
            </a:extLst>
          </p:cNvPr>
          <p:cNvSpPr txBox="1">
            <a:spLocks noChangeArrowheads="1"/>
          </p:cNvSpPr>
          <p:nvPr/>
        </p:nvSpPr>
        <p:spPr bwMode="auto">
          <a:xfrm>
            <a:off x="1752600" y="5715000"/>
            <a:ext cx="386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7030A0"/>
                </a:solidFill>
              </a:rPr>
              <a:t>MUTUAL HAPPINESS</a:t>
            </a:r>
          </a:p>
          <a:p>
            <a:pPr algn="ctr">
              <a:lnSpc>
                <a:spcPct val="90000"/>
              </a:lnSpc>
              <a:spcBef>
                <a:spcPct val="20000"/>
              </a:spcBef>
              <a:buSzPct val="75000"/>
              <a:buFont typeface="Symbol" panose="05050102010706020507" pitchFamily="18" charset="2"/>
              <a:buNone/>
            </a:pPr>
            <a:r>
              <a:rPr lang="en-US" altLang="en-US" sz="2800" b="1" i="1">
                <a:solidFill>
                  <a:srgbClr val="7030A0"/>
                </a:solidFill>
              </a:rPr>
              <a:t>(</a:t>
            </a:r>
            <a:r>
              <a:rPr lang="en-US" altLang="en-US" sz="3600" b="1">
                <a:solidFill>
                  <a:srgbClr val="800080"/>
                </a:solidFill>
                <a:latin typeface="Kruti Dev 042" pitchFamily="2" charset="0"/>
              </a:rPr>
              <a:t>mHk; lq[k</a:t>
            </a:r>
            <a:r>
              <a:rPr lang="en-US" altLang="en-US" sz="2800" b="1" i="1">
                <a:solidFill>
                  <a:srgbClr val="7030A0"/>
                </a:solidFill>
              </a:rPr>
              <a:t>)</a:t>
            </a:r>
          </a:p>
        </p:txBody>
      </p:sp>
      <p:cxnSp>
        <p:nvCxnSpPr>
          <p:cNvPr id="13321" name="Straight Arrow Connector 9">
            <a:extLst>
              <a:ext uri="{FF2B5EF4-FFF2-40B4-BE49-F238E27FC236}">
                <a16:creationId xmlns:a16="http://schemas.microsoft.com/office/drawing/2014/main" id="{28564C70-4EE7-4DCD-880F-5BFB526A01CD}"/>
              </a:ext>
            </a:extLst>
          </p:cNvPr>
          <p:cNvCxnSpPr>
            <a:cxnSpLocks noChangeShapeType="1"/>
            <a:stCxn id="6" idx="2"/>
            <a:endCxn id="5" idx="0"/>
          </p:cNvCxnSpPr>
          <p:nvPr/>
        </p:nvCxnSpPr>
        <p:spPr bwMode="auto">
          <a:xfrm>
            <a:off x="5295900" y="2527300"/>
            <a:ext cx="1600200" cy="584200"/>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cxnSp>
        <p:nvCxnSpPr>
          <p:cNvPr id="13322" name="Straight Arrow Connector 19">
            <a:extLst>
              <a:ext uri="{FF2B5EF4-FFF2-40B4-BE49-F238E27FC236}">
                <a16:creationId xmlns:a16="http://schemas.microsoft.com/office/drawing/2014/main" id="{AFF6A241-9065-40B6-A622-B2E589903339}"/>
              </a:ext>
            </a:extLst>
          </p:cNvPr>
          <p:cNvCxnSpPr>
            <a:cxnSpLocks noChangeShapeType="1"/>
            <a:endCxn id="13323" idx="0"/>
          </p:cNvCxnSpPr>
          <p:nvPr/>
        </p:nvCxnSpPr>
        <p:spPr bwMode="auto">
          <a:xfrm rot="5400000">
            <a:off x="7275513" y="5294312"/>
            <a:ext cx="838200" cy="3175"/>
          </a:xfrm>
          <a:prstGeom prst="straightConnector1">
            <a:avLst/>
          </a:prstGeom>
          <a:noFill/>
          <a:ln w="38100" algn="ctr">
            <a:solidFill>
              <a:srgbClr val="0046AD"/>
            </a:solidFill>
            <a:round/>
            <a:headEnd/>
            <a:tailEnd type="arrow" w="med" len="med"/>
          </a:ln>
          <a:extLst>
            <a:ext uri="{909E8E84-426E-40DD-AFC4-6F175D3DCCD1}">
              <a14:hiddenFill xmlns:a14="http://schemas.microsoft.com/office/drawing/2010/main">
                <a:noFill/>
              </a14:hiddenFill>
            </a:ext>
          </a:extLst>
        </p:spPr>
      </p:cxnSp>
      <p:sp>
        <p:nvSpPr>
          <p:cNvPr id="13323" name="TextBox 21">
            <a:extLst>
              <a:ext uri="{FF2B5EF4-FFF2-40B4-BE49-F238E27FC236}">
                <a16:creationId xmlns:a16="http://schemas.microsoft.com/office/drawing/2014/main" id="{53B48929-960A-4693-AABA-AD9A7ABB6F3E}"/>
              </a:ext>
            </a:extLst>
          </p:cNvPr>
          <p:cNvSpPr txBox="1">
            <a:spLocks noChangeArrowheads="1"/>
          </p:cNvSpPr>
          <p:nvPr/>
        </p:nvSpPr>
        <p:spPr bwMode="auto">
          <a:xfrm>
            <a:off x="5638800" y="5715000"/>
            <a:ext cx="41068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20000"/>
              </a:spcBef>
              <a:buSzPct val="75000"/>
              <a:buFont typeface="Symbol" panose="05050102010706020507" pitchFamily="18" charset="2"/>
              <a:buNone/>
            </a:pPr>
            <a:r>
              <a:rPr lang="en-US" altLang="en-US" sz="2800" b="1">
                <a:solidFill>
                  <a:srgbClr val="0000FF"/>
                </a:solidFill>
              </a:rPr>
              <a:t>MUTUAL PROSPERITY</a:t>
            </a:r>
          </a:p>
          <a:p>
            <a:pPr algn="ctr">
              <a:lnSpc>
                <a:spcPct val="90000"/>
              </a:lnSpc>
              <a:spcBef>
                <a:spcPct val="20000"/>
              </a:spcBef>
              <a:buSzPct val="75000"/>
            </a:pPr>
            <a:r>
              <a:rPr lang="en-US" altLang="en-US" sz="2800" b="1" i="1">
                <a:solidFill>
                  <a:srgbClr val="0000FF"/>
                </a:solidFill>
              </a:rPr>
              <a:t>(</a:t>
            </a:r>
            <a:r>
              <a:rPr lang="en-US" altLang="en-US" sz="3600" b="1">
                <a:solidFill>
                  <a:srgbClr val="0000FF"/>
                </a:solidFill>
                <a:latin typeface="Kruti Dev 042" pitchFamily="2" charset="0"/>
              </a:rPr>
              <a:t>mHk; le`f)</a:t>
            </a:r>
            <a:r>
              <a:rPr lang="en-US" altLang="en-US" sz="2800" b="1" i="1">
                <a:solidFill>
                  <a:srgbClr val="0000FF"/>
                </a:solidFill>
              </a:rPr>
              <a:t>)</a:t>
            </a:r>
          </a:p>
        </p:txBody>
      </p:sp>
      <p:sp>
        <p:nvSpPr>
          <p:cNvPr id="13" name="Oval 12">
            <a:extLst>
              <a:ext uri="{FF2B5EF4-FFF2-40B4-BE49-F238E27FC236}">
                <a16:creationId xmlns:a16="http://schemas.microsoft.com/office/drawing/2014/main" id="{72B9FE15-321D-4B88-B824-B36C4BB3E8A2}"/>
              </a:ext>
            </a:extLst>
          </p:cNvPr>
          <p:cNvSpPr/>
          <p:nvPr/>
        </p:nvSpPr>
        <p:spPr bwMode="auto">
          <a:xfrm>
            <a:off x="5410200" y="2916238"/>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3</a:t>
            </a:r>
          </a:p>
        </p:txBody>
      </p:sp>
      <p:sp>
        <p:nvSpPr>
          <p:cNvPr id="15" name="Oval 14">
            <a:extLst>
              <a:ext uri="{FF2B5EF4-FFF2-40B4-BE49-F238E27FC236}">
                <a16:creationId xmlns:a16="http://schemas.microsoft.com/office/drawing/2014/main" id="{6494D37E-13DB-4EB8-BC47-3BE0434C3EF7}"/>
              </a:ext>
            </a:extLst>
          </p:cNvPr>
          <p:cNvSpPr/>
          <p:nvPr/>
        </p:nvSpPr>
        <p:spPr bwMode="auto">
          <a:xfrm>
            <a:off x="2209800" y="28956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17" name="Oval 16">
            <a:extLst>
              <a:ext uri="{FF2B5EF4-FFF2-40B4-BE49-F238E27FC236}">
                <a16:creationId xmlns:a16="http://schemas.microsoft.com/office/drawing/2014/main" id="{CAF20412-CF69-4CFD-941F-F190CCC03154}"/>
              </a:ext>
            </a:extLst>
          </p:cNvPr>
          <p:cNvSpPr/>
          <p:nvPr/>
        </p:nvSpPr>
        <p:spPr bwMode="auto">
          <a:xfrm>
            <a:off x="1524000" y="762000"/>
            <a:ext cx="7772400" cy="4953000"/>
          </a:xfrm>
          <a:prstGeom prst="ellipse">
            <a:avLst/>
          </a:prstGeom>
          <a:noFill/>
          <a:ln w="76200">
            <a:solidFill>
              <a:srgbClr val="4B00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14" name="Oval 5">
            <a:extLst>
              <a:ext uri="{FF2B5EF4-FFF2-40B4-BE49-F238E27FC236}">
                <a16:creationId xmlns:a16="http://schemas.microsoft.com/office/drawing/2014/main" id="{0D76DC2F-07F6-4F99-B6A9-955F0B553D2A}"/>
              </a:ext>
            </a:extLst>
          </p:cNvPr>
          <p:cNvSpPr/>
          <p:nvPr/>
        </p:nvSpPr>
        <p:spPr bwMode="auto">
          <a:xfrm>
            <a:off x="3257550" y="11430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45072" name="TextBox 17">
            <a:extLst>
              <a:ext uri="{FF2B5EF4-FFF2-40B4-BE49-F238E27FC236}">
                <a16:creationId xmlns:a16="http://schemas.microsoft.com/office/drawing/2014/main" id="{C90CA246-C211-4A9A-8ADC-C37B3AFBB841}"/>
              </a:ext>
            </a:extLst>
          </p:cNvPr>
          <p:cNvSpPr txBox="1">
            <a:spLocks noChangeArrowheads="1"/>
          </p:cNvSpPr>
          <p:nvPr/>
        </p:nvSpPr>
        <p:spPr bwMode="auto">
          <a:xfrm>
            <a:off x="8494713" y="914400"/>
            <a:ext cx="347186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Understanding Harmony:</a:t>
            </a:r>
          </a:p>
          <a:p>
            <a:pPr eaLnBrk="1" hangingPunct="1">
              <a:buFontTx/>
              <a:buChar char="-"/>
              <a:defRPr/>
            </a:pPr>
            <a:r>
              <a:rPr lang="en-US" altLang="en-US" dirty="0">
                <a:solidFill>
                  <a:prstClr val="black"/>
                </a:solidFill>
              </a:rPr>
              <a:t>Harmony in Human Being</a:t>
            </a:r>
          </a:p>
          <a:p>
            <a:pPr eaLnBrk="1" hangingPunct="1">
              <a:buFontTx/>
              <a:buChar char="-"/>
              <a:defRPr/>
            </a:pPr>
            <a:r>
              <a:rPr lang="en-US" altLang="en-US" dirty="0">
                <a:solidFill>
                  <a:prstClr val="black"/>
                </a:solidFill>
              </a:rPr>
              <a:t>Harmony in  Family</a:t>
            </a:r>
          </a:p>
          <a:p>
            <a:pPr eaLnBrk="1" hangingPunct="1">
              <a:buFontTx/>
              <a:buChar char="-"/>
              <a:defRPr/>
            </a:pPr>
            <a:r>
              <a:rPr lang="en-US" altLang="en-US" dirty="0">
                <a:solidFill>
                  <a:prstClr val="black"/>
                </a:solidFill>
              </a:rPr>
              <a:t>Harmony in  Society</a:t>
            </a:r>
          </a:p>
          <a:p>
            <a:pPr eaLnBrk="1" hangingPunct="1">
              <a:buFontTx/>
              <a:buChar char="-"/>
              <a:defRPr/>
            </a:pPr>
            <a:r>
              <a:rPr lang="en-US" altLang="en-US" dirty="0">
                <a:solidFill>
                  <a:prstClr val="black"/>
                </a:solidFill>
              </a:rPr>
              <a:t>Harmony in Nature/Existence</a:t>
            </a:r>
          </a:p>
          <a:p>
            <a:pPr marL="0" indent="0" algn="r" eaLnBrk="1" hangingPunct="1">
              <a:defRPr/>
            </a:pPr>
            <a:r>
              <a:rPr lang="en-US" altLang="en-US" b="1" dirty="0">
                <a:solidFill>
                  <a:prstClr val="black"/>
                </a:solidFill>
              </a:rPr>
              <a:t>VALUES</a:t>
            </a:r>
          </a:p>
        </p:txBody>
      </p:sp>
      <p:sp>
        <p:nvSpPr>
          <p:cNvPr id="45073" name="TextBox 17">
            <a:extLst>
              <a:ext uri="{FF2B5EF4-FFF2-40B4-BE49-F238E27FC236}">
                <a16:creationId xmlns:a16="http://schemas.microsoft.com/office/drawing/2014/main" id="{1ED975B7-4AC0-44D0-8070-7F1E36959AB0}"/>
              </a:ext>
            </a:extLst>
          </p:cNvPr>
          <p:cNvSpPr txBox="1">
            <a:spLocks noChangeArrowheads="1"/>
          </p:cNvSpPr>
          <p:nvPr/>
        </p:nvSpPr>
        <p:spPr bwMode="auto">
          <a:xfrm>
            <a:off x="8494713" y="3225800"/>
            <a:ext cx="3465512" cy="2032000"/>
          </a:xfrm>
          <a:prstGeom prst="rect">
            <a:avLst/>
          </a:prstGeom>
          <a:solidFill>
            <a:schemeClr val="bg1"/>
          </a:solidFill>
          <a:ln>
            <a:noFill/>
          </a:ln>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prstClr val="black"/>
                </a:solidFill>
              </a:rPr>
              <a:t>	</a:t>
            </a:r>
          </a:p>
          <a:p>
            <a:pPr eaLnBrk="1" hangingPunct="1">
              <a:defRPr/>
            </a:pPr>
            <a:r>
              <a:rPr lang="en-US" altLang="en-US" dirty="0">
                <a:solidFill>
                  <a:prstClr val="black"/>
                </a:solidFill>
              </a:rPr>
              <a:t>     all 4 levels:</a:t>
            </a:r>
          </a:p>
          <a:p>
            <a:pPr eaLnBrk="1" hangingPunct="1">
              <a:buFontTx/>
              <a:buChar char="-"/>
              <a:defRPr/>
            </a:pPr>
            <a:r>
              <a:rPr lang="en-US" altLang="en-US" dirty="0">
                <a:solidFill>
                  <a:prstClr val="black"/>
                </a:solidFill>
              </a:rPr>
              <a:t>Individual</a:t>
            </a:r>
          </a:p>
          <a:p>
            <a:pPr eaLnBrk="1" hangingPunct="1">
              <a:buFontTx/>
              <a:buChar char="-"/>
              <a:defRPr/>
            </a:pPr>
            <a:r>
              <a:rPr lang="en-US" altLang="en-US" dirty="0">
                <a:solidFill>
                  <a:prstClr val="black"/>
                </a:solidFill>
              </a:rPr>
              <a:t>Family</a:t>
            </a:r>
          </a:p>
          <a:p>
            <a:pPr eaLnBrk="1" hangingPunct="1">
              <a:buFontTx/>
              <a:buChar char="-"/>
              <a:defRPr/>
            </a:pPr>
            <a:r>
              <a:rPr lang="en-US" altLang="en-US" dirty="0">
                <a:solidFill>
                  <a:prstClr val="black"/>
                </a:solidFill>
              </a:rPr>
              <a:t>Society</a:t>
            </a:r>
          </a:p>
          <a:p>
            <a:pPr eaLnBrk="1" hangingPunct="1">
              <a:buFontTx/>
              <a:buChar char="-"/>
              <a:defRPr/>
            </a:pPr>
            <a:r>
              <a:rPr lang="en-US" altLang="en-US" dirty="0">
                <a:solidFill>
                  <a:prstClr val="black"/>
                </a:solidFill>
              </a:rPr>
              <a:t>Nature/Existence</a:t>
            </a:r>
          </a:p>
          <a:p>
            <a:pPr marL="0" indent="0" algn="r" eaLnBrk="1" hangingPunct="1">
              <a:defRPr/>
            </a:pPr>
            <a:r>
              <a:rPr lang="en-US" altLang="en-US" b="1" dirty="0">
                <a:solidFill>
                  <a:prstClr val="black"/>
                </a:solidFill>
              </a:rPr>
              <a:t>SKILLS</a:t>
            </a:r>
          </a:p>
        </p:txBody>
      </p:sp>
      <p:sp>
        <p:nvSpPr>
          <p:cNvPr id="44051" name="Rectangle 20">
            <a:extLst>
              <a:ext uri="{FF2B5EF4-FFF2-40B4-BE49-F238E27FC236}">
                <a16:creationId xmlns:a16="http://schemas.microsoft.com/office/drawing/2014/main" id="{5605AAAA-1056-49D1-BC45-51132DA7E217}"/>
              </a:ext>
            </a:extLst>
          </p:cNvPr>
          <p:cNvSpPr>
            <a:spLocks noChangeArrowheads="1"/>
          </p:cNvSpPr>
          <p:nvPr/>
        </p:nvSpPr>
        <p:spPr bwMode="auto">
          <a:xfrm>
            <a:off x="2587625" y="4724400"/>
            <a:ext cx="2209800" cy="6159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human being</a:t>
            </a:r>
          </a:p>
        </p:txBody>
      </p:sp>
      <p:sp>
        <p:nvSpPr>
          <p:cNvPr id="44052" name="Rectangle 21">
            <a:extLst>
              <a:ext uri="{FF2B5EF4-FFF2-40B4-BE49-F238E27FC236}">
                <a16:creationId xmlns:a16="http://schemas.microsoft.com/office/drawing/2014/main" id="{7EAAEA23-066D-498D-888D-DE75886F59A4}"/>
              </a:ext>
            </a:extLst>
          </p:cNvPr>
          <p:cNvSpPr>
            <a:spLocks noChangeArrowheads="1"/>
          </p:cNvSpPr>
          <p:nvPr/>
        </p:nvSpPr>
        <p:spPr bwMode="auto">
          <a:xfrm>
            <a:off x="5559425" y="4725988"/>
            <a:ext cx="2667000" cy="6143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Living in Harmony</a:t>
            </a:r>
          </a:p>
          <a:p>
            <a:pPr algn="ctr" eaLnBrk="1" hangingPunct="1"/>
            <a:r>
              <a:rPr lang="en-US" altLang="en-US" sz="1600" b="1">
                <a:solidFill>
                  <a:srgbClr val="000000"/>
                </a:solidFill>
              </a:rPr>
              <a:t>with rest of nature</a:t>
            </a:r>
          </a:p>
        </p:txBody>
      </p:sp>
      <p:sp>
        <p:nvSpPr>
          <p:cNvPr id="44053" name="Rectangle 21">
            <a:extLst>
              <a:ext uri="{FF2B5EF4-FFF2-40B4-BE49-F238E27FC236}">
                <a16:creationId xmlns:a16="http://schemas.microsoft.com/office/drawing/2014/main" id="{E4A3E8E4-BF24-4FC3-B2B0-AD84C8DB6E25}"/>
              </a:ext>
            </a:extLst>
          </p:cNvPr>
          <p:cNvSpPr>
            <a:spLocks noChangeArrowheads="1"/>
          </p:cNvSpPr>
          <p:nvPr/>
        </p:nvSpPr>
        <p:spPr bwMode="auto">
          <a:xfrm>
            <a:off x="8494713" y="877888"/>
            <a:ext cx="3471862" cy="36988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Understanding Harmony</a:t>
            </a:r>
          </a:p>
        </p:txBody>
      </p:sp>
      <p:sp>
        <p:nvSpPr>
          <p:cNvPr id="44054" name="TextBox 1">
            <a:extLst>
              <a:ext uri="{FF2B5EF4-FFF2-40B4-BE49-F238E27FC236}">
                <a16:creationId xmlns:a16="http://schemas.microsoft.com/office/drawing/2014/main" id="{2D2A9CBF-9B97-4DC1-B5DA-9512F1C2B462}"/>
              </a:ext>
            </a:extLst>
          </p:cNvPr>
          <p:cNvSpPr txBox="1">
            <a:spLocks noChangeArrowheads="1"/>
          </p:cNvSpPr>
          <p:nvPr/>
        </p:nvSpPr>
        <p:spPr bwMode="auto">
          <a:xfrm>
            <a:off x="8494713" y="525463"/>
            <a:ext cx="2438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t>PROGRAM:</a:t>
            </a:r>
          </a:p>
        </p:txBody>
      </p:sp>
      <p:sp>
        <p:nvSpPr>
          <p:cNvPr id="44055" name="Rectangle 21">
            <a:extLst>
              <a:ext uri="{FF2B5EF4-FFF2-40B4-BE49-F238E27FC236}">
                <a16:creationId xmlns:a16="http://schemas.microsoft.com/office/drawing/2014/main" id="{6F604DDA-D511-4D37-B634-69DD1DB97374}"/>
              </a:ext>
            </a:extLst>
          </p:cNvPr>
          <p:cNvSpPr>
            <a:spLocks noChangeArrowheads="1"/>
          </p:cNvSpPr>
          <p:nvPr/>
        </p:nvSpPr>
        <p:spPr bwMode="auto">
          <a:xfrm>
            <a:off x="8494713" y="3168650"/>
            <a:ext cx="2395537" cy="368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Living in Harmony </a:t>
            </a:r>
          </a:p>
        </p:txBody>
      </p:sp>
      <p:sp>
        <p:nvSpPr>
          <p:cNvPr id="13335" name="Rectangle 18">
            <a:extLst>
              <a:ext uri="{FF2B5EF4-FFF2-40B4-BE49-F238E27FC236}">
                <a16:creationId xmlns:a16="http://schemas.microsoft.com/office/drawing/2014/main" id="{2FB4023B-E2E6-4F0A-B4B7-5FDB9350F398}"/>
              </a:ext>
            </a:extLst>
          </p:cNvPr>
          <p:cNvSpPr>
            <a:spLocks noChangeArrowheads="1"/>
          </p:cNvSpPr>
          <p:nvPr/>
        </p:nvSpPr>
        <p:spPr bwMode="auto">
          <a:xfrm rot="-5400000">
            <a:off x="-435769" y="1526382"/>
            <a:ext cx="1812925"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Education –</a:t>
            </a:r>
            <a:endParaRPr lang="en-US" altLang="en-US">
              <a:solidFill>
                <a:srgbClr val="000000"/>
              </a:solidFill>
            </a:endParaRPr>
          </a:p>
          <a:p>
            <a:pPr eaLnBrk="1" hangingPunct="1"/>
            <a:r>
              <a:rPr lang="en-US" altLang="en-US" b="1">
                <a:solidFill>
                  <a:srgbClr val="000000"/>
                </a:solidFill>
              </a:rPr>
              <a:t>Understanding</a:t>
            </a:r>
          </a:p>
        </p:txBody>
      </p:sp>
      <p:sp>
        <p:nvSpPr>
          <p:cNvPr id="13336" name="Rectangle 19">
            <a:extLst>
              <a:ext uri="{FF2B5EF4-FFF2-40B4-BE49-F238E27FC236}">
                <a16:creationId xmlns:a16="http://schemas.microsoft.com/office/drawing/2014/main" id="{E5C10F7F-C7B0-4E8C-AA71-B53E16F3BC7F}"/>
              </a:ext>
            </a:extLst>
          </p:cNvPr>
          <p:cNvSpPr>
            <a:spLocks noChangeArrowheads="1"/>
          </p:cNvSpPr>
          <p:nvPr/>
        </p:nvSpPr>
        <p:spPr bwMode="auto">
          <a:xfrm rot="-5400000">
            <a:off x="-204787" y="3849688"/>
            <a:ext cx="1338262" cy="6461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rPr>
              <a:t>Sanskar – </a:t>
            </a:r>
          </a:p>
          <a:p>
            <a:pPr eaLnBrk="1" hangingPunct="1"/>
            <a:r>
              <a:rPr lang="en-US" altLang="en-US" b="1">
                <a:solidFill>
                  <a:srgbClr val="000000"/>
                </a:solidFill>
              </a:rPr>
              <a:t>Living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2" grpId="0" animBg="1"/>
      <p:bldP spid="45073" grpId="0" animBg="1"/>
      <p:bldP spid="44051" grpId="0" animBg="1"/>
      <p:bldP spid="44052" grpId="0" animBg="1"/>
      <p:bldP spid="44053" grpId="0" animBg="1"/>
      <p:bldP spid="44054" grpId="0"/>
      <p:bldP spid="440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1E7B51-2883-4048-81DE-8CB11E2145FB}"/>
              </a:ext>
            </a:extLst>
          </p:cNvPr>
          <p:cNvSpPr>
            <a:spLocks noGrp="1"/>
          </p:cNvSpPr>
          <p:nvPr>
            <p:ph type="subTitle" idx="1"/>
          </p:nvPr>
        </p:nvSpPr>
        <p:spPr>
          <a:xfrm>
            <a:off x="609600" y="3900488"/>
            <a:ext cx="11049000" cy="369332"/>
          </a:xfrm>
        </p:spPr>
        <p:txBody>
          <a:bodyPr/>
          <a:lstStyle/>
          <a:p>
            <a:pPr algn="ctr"/>
            <a:r>
              <a:rPr lang="en-US"/>
              <a:t>Shifting from excitement to happiness…</a:t>
            </a:r>
          </a:p>
        </p:txBody>
      </p:sp>
      <p:sp>
        <p:nvSpPr>
          <p:cNvPr id="9218" name="Title 10">
            <a:extLst>
              <a:ext uri="{FF2B5EF4-FFF2-40B4-BE49-F238E27FC236}">
                <a16:creationId xmlns:a16="http://schemas.microsoft.com/office/drawing/2014/main" id="{66109E4F-61D9-49EE-A6FA-6D59169BC7F7}"/>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dirty="0">
                <a:latin typeface="Arial" panose="020B0604020202020204" pitchFamily="34" charset="0"/>
                <a:cs typeface="Arial" panose="020B0604020202020204" pitchFamily="34" charset="0"/>
              </a:rPr>
              <a:t>   UHV-I</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Session 4</a:t>
            </a: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br>
              <a:rPr lang="en-GB"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Calibri" panose="020F0502020204030204" pitchFamily="34" charset="0"/>
              </a:rPr>
              <a:t>Program for Fulfilment </a:t>
            </a:r>
            <a:br>
              <a:rPr lang="en-US" altLang="en-US" sz="3600" dirty="0">
                <a:latin typeface="Arial" panose="020B0604020202020204" pitchFamily="34" charset="0"/>
                <a:cs typeface="Calibri" panose="020F0502020204030204" pitchFamily="34" charset="0"/>
              </a:rPr>
            </a:br>
            <a:r>
              <a:rPr lang="en-US" altLang="en-US" sz="3600" dirty="0">
                <a:latin typeface="Arial" panose="020B0604020202020204" pitchFamily="34" charset="0"/>
                <a:cs typeface="Calibri" panose="020F0502020204030204" pitchFamily="34" charset="0"/>
              </a:rPr>
              <a:t>of Basic Human Aspiration</a:t>
            </a:r>
            <a:endParaRPr lang="en-GB"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2035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Process of Self-exploration</a:t>
            </a:r>
            <a:endParaRPr lang="en-GB" altLang="en-US" dirty="0"/>
          </a:p>
        </p:txBody>
      </p:sp>
      <p:sp>
        <p:nvSpPr>
          <p:cNvPr id="13315" name="Text Placeholder 24"/>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r>
              <a:rPr lang="en-GB" altLang="en-US" sz="2200"/>
              <a:t>Whatever is stated is a Proposal </a:t>
            </a:r>
          </a:p>
          <a:p>
            <a:pPr>
              <a:buFont typeface="Symbol" panose="05050102010706020507" pitchFamily="18" charset="2"/>
              <a:buNone/>
            </a:pPr>
            <a:r>
              <a:rPr lang="en-GB" altLang="en-US" sz="2200"/>
              <a:t>Verify it on your own right</a:t>
            </a:r>
          </a:p>
          <a:p>
            <a:pPr>
              <a:buFont typeface="Arial" panose="020B0604020202020204" pitchFamily="34" charset="0"/>
              <a:buNone/>
            </a:pPr>
            <a:r>
              <a:rPr lang="en-GB" altLang="en-US" sz="2200">
                <a:solidFill>
                  <a:srgbClr val="FF0000"/>
                </a:solidFill>
              </a:rPr>
              <a:t>(Do not assume it to be true/ false)</a:t>
            </a:r>
          </a:p>
          <a:p>
            <a:pPr>
              <a:buFont typeface="Symbol" panose="05050102010706020507" pitchFamily="18" charset="2"/>
              <a:buNone/>
            </a:pPr>
            <a:endParaRPr lang="en-US" altLang="en-US" sz="2200"/>
          </a:p>
        </p:txBody>
      </p:sp>
      <p:sp>
        <p:nvSpPr>
          <p:cNvPr id="28676" name="Rectangle 27"/>
          <p:cNvSpPr>
            <a:spLocks noChangeArrowheads="1"/>
          </p:cNvSpPr>
          <p:nvPr/>
        </p:nvSpPr>
        <p:spPr bwMode="auto">
          <a:xfrm>
            <a:off x="4551363" y="1828800"/>
            <a:ext cx="1420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Proposal</a:t>
            </a:r>
            <a:endParaRPr lang="en-US" altLang="en-US" sz="3600"/>
          </a:p>
        </p:txBody>
      </p:sp>
      <p:grpSp>
        <p:nvGrpSpPr>
          <p:cNvPr id="2" name="Group 32"/>
          <p:cNvGrpSpPr>
            <a:grpSpLocks/>
          </p:cNvGrpSpPr>
          <p:nvPr/>
        </p:nvGrpSpPr>
        <p:grpSpPr bwMode="auto">
          <a:xfrm>
            <a:off x="3508375" y="2070100"/>
            <a:ext cx="936625" cy="3836988"/>
            <a:chOff x="1393" y="1694"/>
            <a:chExt cx="374" cy="987"/>
          </a:xfrm>
        </p:grpSpPr>
        <p:sp>
          <p:nvSpPr>
            <p:cNvPr id="13340" name="Freeform 28"/>
            <p:cNvSpPr>
              <a:spLocks/>
            </p:cNvSpPr>
            <p:nvPr/>
          </p:nvSpPr>
          <p:spPr bwMode="auto">
            <a:xfrm>
              <a:off x="1393" y="1694"/>
              <a:ext cx="374" cy="987"/>
            </a:xfrm>
            <a:custGeom>
              <a:avLst/>
              <a:gdLst>
                <a:gd name="T0" fmla="*/ 0 w 5158"/>
                <a:gd name="T1" fmla="*/ 0 h 15903"/>
                <a:gd name="T2" fmla="*/ 0 w 5158"/>
                <a:gd name="T3" fmla="*/ 0 h 15903"/>
                <a:gd name="T4" fmla="*/ 0 w 5158"/>
                <a:gd name="T5" fmla="*/ 0 h 15903"/>
                <a:gd name="T6" fmla="*/ 0 w 5158"/>
                <a:gd name="T7" fmla="*/ 0 h 15903"/>
                <a:gd name="T8" fmla="*/ 0 w 5158"/>
                <a:gd name="T9" fmla="*/ 0 h 15903"/>
                <a:gd name="T10" fmla="*/ 0 w 5158"/>
                <a:gd name="T11" fmla="*/ 0 h 15903"/>
                <a:gd name="T12" fmla="*/ 0 w 5158"/>
                <a:gd name="T13" fmla="*/ 0 h 15903"/>
                <a:gd name="T14" fmla="*/ 0 w 5158"/>
                <a:gd name="T15" fmla="*/ 0 h 15903"/>
                <a:gd name="T16" fmla="*/ 0 w 5158"/>
                <a:gd name="T17" fmla="*/ 0 h 15903"/>
                <a:gd name="T18" fmla="*/ 0 w 5158"/>
                <a:gd name="T19" fmla="*/ 0 h 15903"/>
                <a:gd name="T20" fmla="*/ 0 w 5158"/>
                <a:gd name="T21" fmla="*/ 0 h 15903"/>
                <a:gd name="T22" fmla="*/ 0 w 5158"/>
                <a:gd name="T23" fmla="*/ 0 h 15903"/>
                <a:gd name="T24" fmla="*/ 0 w 5158"/>
                <a:gd name="T25" fmla="*/ 0 h 159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8"/>
                <a:gd name="T40" fmla="*/ 0 h 15903"/>
                <a:gd name="T41" fmla="*/ 5158 w 5158"/>
                <a:gd name="T42" fmla="*/ 15903 h 159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8" h="15903">
                  <a:moveTo>
                    <a:pt x="5158" y="0"/>
                  </a:moveTo>
                  <a:cubicBezTo>
                    <a:pt x="2309" y="0"/>
                    <a:pt x="0" y="3026"/>
                    <a:pt x="0" y="6760"/>
                  </a:cubicBezTo>
                  <a:cubicBezTo>
                    <a:pt x="0" y="6760"/>
                    <a:pt x="0" y="6760"/>
                    <a:pt x="0" y="6760"/>
                  </a:cubicBezTo>
                  <a:lnTo>
                    <a:pt x="0" y="8086"/>
                  </a:lnTo>
                  <a:cubicBezTo>
                    <a:pt x="0" y="10976"/>
                    <a:pt x="1402" y="13546"/>
                    <a:pt x="3488" y="14482"/>
                  </a:cubicBezTo>
                  <a:lnTo>
                    <a:pt x="3488" y="15903"/>
                  </a:lnTo>
                  <a:lnTo>
                    <a:pt x="5158" y="14183"/>
                  </a:lnTo>
                  <a:lnTo>
                    <a:pt x="3488" y="11736"/>
                  </a:lnTo>
                  <a:lnTo>
                    <a:pt x="3488" y="13156"/>
                  </a:lnTo>
                  <a:cubicBezTo>
                    <a:pt x="1577" y="12299"/>
                    <a:pt x="223" y="10059"/>
                    <a:pt x="25" y="7424"/>
                  </a:cubicBezTo>
                  <a:lnTo>
                    <a:pt x="24" y="7423"/>
                  </a:lnTo>
                  <a:cubicBezTo>
                    <a:pt x="284" y="3963"/>
                    <a:pt x="2505" y="1326"/>
                    <a:pt x="5158" y="1326"/>
                  </a:cubicBezTo>
                  <a:lnTo>
                    <a:pt x="5158" y="0"/>
                  </a:lnTo>
                  <a:close/>
                </a:path>
              </a:pathLst>
            </a:custGeom>
            <a:solidFill>
              <a:srgbClr val="99CCFF"/>
            </a:solidFill>
            <a:ln w="0">
              <a:solidFill>
                <a:srgbClr val="000000"/>
              </a:solidFill>
              <a:round/>
              <a:headEnd/>
              <a:tailEnd/>
            </a:ln>
          </p:spPr>
          <p:txBody>
            <a:bodyPr/>
            <a:lstStyle/>
            <a:p>
              <a:endParaRPr lang="en-IN"/>
            </a:p>
          </p:txBody>
        </p:sp>
        <p:sp>
          <p:nvSpPr>
            <p:cNvPr id="13341" name="Freeform 29"/>
            <p:cNvSpPr>
              <a:spLocks/>
            </p:cNvSpPr>
            <p:nvPr/>
          </p:nvSpPr>
          <p:spPr bwMode="auto">
            <a:xfrm>
              <a:off x="1393" y="1694"/>
              <a:ext cx="374" cy="538"/>
            </a:xfrm>
            <a:custGeom>
              <a:avLst/>
              <a:gdLst>
                <a:gd name="T0" fmla="*/ 0 w 5158"/>
                <a:gd name="T1" fmla="*/ 0 h 7424"/>
                <a:gd name="T2" fmla="*/ 0 w 5158"/>
                <a:gd name="T3" fmla="*/ 0 h 7424"/>
                <a:gd name="T4" fmla="*/ 0 w 5158"/>
                <a:gd name="T5" fmla="*/ 0 h 7424"/>
                <a:gd name="T6" fmla="*/ 0 w 5158"/>
                <a:gd name="T7" fmla="*/ 0 h 7424"/>
                <a:gd name="T8" fmla="*/ 0 w 5158"/>
                <a:gd name="T9" fmla="*/ 0 h 7424"/>
                <a:gd name="T10" fmla="*/ 0 w 5158"/>
                <a:gd name="T11" fmla="*/ 0 h 7424"/>
                <a:gd name="T12" fmla="*/ 0 60000 65536"/>
                <a:gd name="T13" fmla="*/ 0 60000 65536"/>
                <a:gd name="T14" fmla="*/ 0 60000 65536"/>
                <a:gd name="T15" fmla="*/ 0 60000 65536"/>
                <a:gd name="T16" fmla="*/ 0 60000 65536"/>
                <a:gd name="T17" fmla="*/ 0 60000 65536"/>
                <a:gd name="T18" fmla="*/ 0 w 5158"/>
                <a:gd name="T19" fmla="*/ 0 h 7424"/>
                <a:gd name="T20" fmla="*/ 5158 w 5158"/>
                <a:gd name="T21" fmla="*/ 7424 h 7424"/>
              </a:gdLst>
              <a:ahLst/>
              <a:cxnLst>
                <a:cxn ang="T12">
                  <a:pos x="T0" y="T1"/>
                </a:cxn>
                <a:cxn ang="T13">
                  <a:pos x="T2" y="T3"/>
                </a:cxn>
                <a:cxn ang="T14">
                  <a:pos x="T4" y="T5"/>
                </a:cxn>
                <a:cxn ang="T15">
                  <a:pos x="T6" y="T7"/>
                </a:cxn>
                <a:cxn ang="T16">
                  <a:pos x="T8" y="T9"/>
                </a:cxn>
                <a:cxn ang="T17">
                  <a:pos x="T10" y="T11"/>
                </a:cxn>
              </a:cxnLst>
              <a:rect l="T18" t="T19" r="T20" b="T21"/>
              <a:pathLst>
                <a:path w="5158" h="7424">
                  <a:moveTo>
                    <a:pt x="5158" y="0"/>
                  </a:moveTo>
                  <a:cubicBezTo>
                    <a:pt x="2309" y="0"/>
                    <a:pt x="0" y="3026"/>
                    <a:pt x="0" y="6760"/>
                  </a:cubicBezTo>
                  <a:cubicBezTo>
                    <a:pt x="0" y="6982"/>
                    <a:pt x="8" y="7203"/>
                    <a:pt x="25" y="7424"/>
                  </a:cubicBezTo>
                  <a:lnTo>
                    <a:pt x="24" y="7423"/>
                  </a:lnTo>
                  <a:cubicBezTo>
                    <a:pt x="284" y="3963"/>
                    <a:pt x="2505" y="1326"/>
                    <a:pt x="5158" y="1326"/>
                  </a:cubicBezTo>
                  <a:lnTo>
                    <a:pt x="5158" y="0"/>
                  </a:lnTo>
                  <a:close/>
                </a:path>
              </a:pathLst>
            </a:custGeom>
            <a:solidFill>
              <a:srgbClr val="7BA4CD"/>
            </a:solidFill>
            <a:ln w="0">
              <a:solidFill>
                <a:srgbClr val="000000"/>
              </a:solidFill>
              <a:round/>
              <a:headEnd/>
              <a:tailEnd/>
            </a:ln>
          </p:spPr>
          <p:txBody>
            <a:bodyPr/>
            <a:lstStyle/>
            <a:p>
              <a:endParaRPr lang="en-IN"/>
            </a:p>
          </p:txBody>
        </p:sp>
        <p:sp>
          <p:nvSpPr>
            <p:cNvPr id="13342" name="Freeform 31"/>
            <p:cNvSpPr>
              <a:spLocks/>
            </p:cNvSpPr>
            <p:nvPr/>
          </p:nvSpPr>
          <p:spPr bwMode="auto">
            <a:xfrm>
              <a:off x="1393" y="2184"/>
              <a:ext cx="2" cy="48"/>
            </a:xfrm>
            <a:custGeom>
              <a:avLst/>
              <a:gdLst>
                <a:gd name="T0" fmla="*/ 0 w 2"/>
                <a:gd name="T1" fmla="*/ 0 h 48"/>
                <a:gd name="T2" fmla="*/ 2 w 2"/>
                <a:gd name="T3" fmla="*/ 48 h 48"/>
                <a:gd name="T4" fmla="*/ 0 60000 65536"/>
                <a:gd name="T5" fmla="*/ 0 60000 65536"/>
                <a:gd name="T6" fmla="*/ 0 w 2"/>
                <a:gd name="T7" fmla="*/ 0 h 48"/>
                <a:gd name="T8" fmla="*/ 2 w 2"/>
                <a:gd name="T9" fmla="*/ 48 h 48"/>
              </a:gdLst>
              <a:ahLst/>
              <a:cxnLst>
                <a:cxn ang="T4">
                  <a:pos x="T0" y="T1"/>
                </a:cxn>
                <a:cxn ang="T5">
                  <a:pos x="T2" y="T3"/>
                </a:cxn>
              </a:cxnLst>
              <a:rect l="T6" t="T7" r="T8" b="T9"/>
              <a:pathLst>
                <a:path w="2" h="48">
                  <a:moveTo>
                    <a:pt x="0" y="0"/>
                  </a:moveTo>
                  <a:cubicBezTo>
                    <a:pt x="0" y="16"/>
                    <a:pt x="0" y="32"/>
                    <a:pt x="2" y="48"/>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3" name="Group 37"/>
          <p:cNvGrpSpPr>
            <a:grpSpLocks/>
          </p:cNvGrpSpPr>
          <p:nvPr/>
        </p:nvGrpSpPr>
        <p:grpSpPr bwMode="auto">
          <a:xfrm>
            <a:off x="6067425" y="2139950"/>
            <a:ext cx="733425" cy="3759200"/>
            <a:chOff x="2415" y="1712"/>
            <a:chExt cx="293" cy="967"/>
          </a:xfrm>
        </p:grpSpPr>
        <p:sp>
          <p:nvSpPr>
            <p:cNvPr id="13337" name="Freeform 33"/>
            <p:cNvSpPr>
              <a:spLocks/>
            </p:cNvSpPr>
            <p:nvPr/>
          </p:nvSpPr>
          <p:spPr bwMode="auto">
            <a:xfrm>
              <a:off x="2415" y="1712"/>
              <a:ext cx="293" cy="967"/>
            </a:xfrm>
            <a:custGeom>
              <a:avLst/>
              <a:gdLst>
                <a:gd name="T0" fmla="*/ 0 w 4042"/>
                <a:gd name="T1" fmla="*/ 0 h 15569"/>
                <a:gd name="T2" fmla="*/ 0 w 4042"/>
                <a:gd name="T3" fmla="*/ 0 h 15569"/>
                <a:gd name="T4" fmla="*/ 0 w 4042"/>
                <a:gd name="T5" fmla="*/ 0 h 15569"/>
                <a:gd name="T6" fmla="*/ 0 w 4042"/>
                <a:gd name="T7" fmla="*/ 0 h 15569"/>
                <a:gd name="T8" fmla="*/ 0 w 4042"/>
                <a:gd name="T9" fmla="*/ 0 h 15569"/>
                <a:gd name="T10" fmla="*/ 0 w 4042"/>
                <a:gd name="T11" fmla="*/ 0 h 15569"/>
                <a:gd name="T12" fmla="*/ 0 w 4042"/>
                <a:gd name="T13" fmla="*/ 0 h 15569"/>
                <a:gd name="T14" fmla="*/ 0 w 4042"/>
                <a:gd name="T15" fmla="*/ 0 h 15569"/>
                <a:gd name="T16" fmla="*/ 0 w 4042"/>
                <a:gd name="T17" fmla="*/ 0 h 15569"/>
                <a:gd name="T18" fmla="*/ 0 w 4042"/>
                <a:gd name="T19" fmla="*/ 0 h 15569"/>
                <a:gd name="T20" fmla="*/ 0 w 4042"/>
                <a:gd name="T21" fmla="*/ 0 h 15569"/>
                <a:gd name="T22" fmla="*/ 0 w 4042"/>
                <a:gd name="T23" fmla="*/ 0 h 15569"/>
                <a:gd name="T24" fmla="*/ 0 w 4042"/>
                <a:gd name="T25" fmla="*/ 0 h 15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2"/>
                <a:gd name="T40" fmla="*/ 0 h 15569"/>
                <a:gd name="T41" fmla="*/ 4042 w 4042"/>
                <a:gd name="T42" fmla="*/ 15569 h 15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2" h="15569">
                  <a:moveTo>
                    <a:pt x="0" y="0"/>
                  </a:moveTo>
                  <a:cubicBezTo>
                    <a:pt x="2232" y="0"/>
                    <a:pt x="4041" y="2963"/>
                    <a:pt x="4041" y="6618"/>
                  </a:cubicBezTo>
                  <a:cubicBezTo>
                    <a:pt x="4042" y="6618"/>
                    <a:pt x="4041" y="6618"/>
                    <a:pt x="4041" y="6618"/>
                  </a:cubicBezTo>
                  <a:lnTo>
                    <a:pt x="4041" y="7916"/>
                  </a:lnTo>
                  <a:cubicBezTo>
                    <a:pt x="4041" y="10745"/>
                    <a:pt x="2943" y="13262"/>
                    <a:pt x="1308" y="14177"/>
                  </a:cubicBezTo>
                  <a:lnTo>
                    <a:pt x="1308" y="15569"/>
                  </a:lnTo>
                  <a:lnTo>
                    <a:pt x="0" y="13885"/>
                  </a:lnTo>
                  <a:lnTo>
                    <a:pt x="1308" y="11489"/>
                  </a:lnTo>
                  <a:lnTo>
                    <a:pt x="1308" y="12880"/>
                  </a:lnTo>
                  <a:cubicBezTo>
                    <a:pt x="2806" y="12041"/>
                    <a:pt x="3867" y="9847"/>
                    <a:pt x="4022" y="7268"/>
                  </a:cubicBezTo>
                  <a:lnTo>
                    <a:pt x="4022" y="7267"/>
                  </a:lnTo>
                  <a:cubicBezTo>
                    <a:pt x="3818" y="3880"/>
                    <a:pt x="2079" y="1298"/>
                    <a:pt x="0" y="1298"/>
                  </a:cubicBezTo>
                  <a:lnTo>
                    <a:pt x="0" y="0"/>
                  </a:lnTo>
                  <a:close/>
                </a:path>
              </a:pathLst>
            </a:custGeom>
            <a:solidFill>
              <a:srgbClr val="99CCFF"/>
            </a:solidFill>
            <a:ln w="0">
              <a:solidFill>
                <a:srgbClr val="000000"/>
              </a:solidFill>
              <a:round/>
              <a:headEnd/>
              <a:tailEnd/>
            </a:ln>
          </p:spPr>
          <p:txBody>
            <a:bodyPr/>
            <a:lstStyle/>
            <a:p>
              <a:endParaRPr lang="en-IN"/>
            </a:p>
          </p:txBody>
        </p:sp>
        <p:sp>
          <p:nvSpPr>
            <p:cNvPr id="13338" name="Freeform 34"/>
            <p:cNvSpPr>
              <a:spLocks/>
            </p:cNvSpPr>
            <p:nvPr/>
          </p:nvSpPr>
          <p:spPr bwMode="auto">
            <a:xfrm>
              <a:off x="2415" y="1712"/>
              <a:ext cx="293" cy="526"/>
            </a:xfrm>
            <a:custGeom>
              <a:avLst/>
              <a:gdLst>
                <a:gd name="T0" fmla="*/ 0 w 4042"/>
                <a:gd name="T1" fmla="*/ 0 h 7268"/>
                <a:gd name="T2" fmla="*/ 0 w 4042"/>
                <a:gd name="T3" fmla="*/ 0 h 7268"/>
                <a:gd name="T4" fmla="*/ 0 w 4042"/>
                <a:gd name="T5" fmla="*/ 0 h 7268"/>
                <a:gd name="T6" fmla="*/ 0 w 4042"/>
                <a:gd name="T7" fmla="*/ 0 h 7268"/>
                <a:gd name="T8" fmla="*/ 0 w 4042"/>
                <a:gd name="T9" fmla="*/ 0 h 7268"/>
                <a:gd name="T10" fmla="*/ 0 w 4042"/>
                <a:gd name="T11" fmla="*/ 0 h 7268"/>
                <a:gd name="T12" fmla="*/ 0 60000 65536"/>
                <a:gd name="T13" fmla="*/ 0 60000 65536"/>
                <a:gd name="T14" fmla="*/ 0 60000 65536"/>
                <a:gd name="T15" fmla="*/ 0 60000 65536"/>
                <a:gd name="T16" fmla="*/ 0 60000 65536"/>
                <a:gd name="T17" fmla="*/ 0 60000 65536"/>
                <a:gd name="T18" fmla="*/ 0 w 4042"/>
                <a:gd name="T19" fmla="*/ 0 h 7268"/>
                <a:gd name="T20" fmla="*/ 4042 w 4042"/>
                <a:gd name="T21" fmla="*/ 7268 h 7268"/>
              </a:gdLst>
              <a:ahLst/>
              <a:cxnLst>
                <a:cxn ang="T12">
                  <a:pos x="T0" y="T1"/>
                </a:cxn>
                <a:cxn ang="T13">
                  <a:pos x="T2" y="T3"/>
                </a:cxn>
                <a:cxn ang="T14">
                  <a:pos x="T4" y="T5"/>
                </a:cxn>
                <a:cxn ang="T15">
                  <a:pos x="T6" y="T7"/>
                </a:cxn>
                <a:cxn ang="T16">
                  <a:pos x="T8" y="T9"/>
                </a:cxn>
                <a:cxn ang="T17">
                  <a:pos x="T10" y="T11"/>
                </a:cxn>
              </a:cxnLst>
              <a:rect l="T18" t="T19" r="T20" b="T21"/>
              <a:pathLst>
                <a:path w="4042" h="7268">
                  <a:moveTo>
                    <a:pt x="0" y="0"/>
                  </a:moveTo>
                  <a:cubicBezTo>
                    <a:pt x="2232" y="0"/>
                    <a:pt x="4041" y="2963"/>
                    <a:pt x="4041" y="6618"/>
                  </a:cubicBezTo>
                  <a:cubicBezTo>
                    <a:pt x="4042" y="6835"/>
                    <a:pt x="4035" y="7052"/>
                    <a:pt x="4022" y="7268"/>
                  </a:cubicBezTo>
                  <a:lnTo>
                    <a:pt x="4022" y="7267"/>
                  </a:lnTo>
                  <a:cubicBezTo>
                    <a:pt x="3818" y="3880"/>
                    <a:pt x="2079" y="1298"/>
                    <a:pt x="0" y="1298"/>
                  </a:cubicBezTo>
                  <a:lnTo>
                    <a:pt x="0" y="0"/>
                  </a:lnTo>
                  <a:close/>
                </a:path>
              </a:pathLst>
            </a:custGeom>
            <a:solidFill>
              <a:srgbClr val="7BA4CD"/>
            </a:solidFill>
            <a:ln w="0">
              <a:solidFill>
                <a:srgbClr val="000000"/>
              </a:solidFill>
              <a:round/>
              <a:headEnd/>
              <a:tailEnd/>
            </a:ln>
          </p:spPr>
          <p:txBody>
            <a:bodyPr/>
            <a:lstStyle/>
            <a:p>
              <a:endParaRPr lang="en-IN"/>
            </a:p>
          </p:txBody>
        </p:sp>
        <p:sp>
          <p:nvSpPr>
            <p:cNvPr id="13339" name="Freeform 36"/>
            <p:cNvSpPr>
              <a:spLocks/>
            </p:cNvSpPr>
            <p:nvPr/>
          </p:nvSpPr>
          <p:spPr bwMode="auto">
            <a:xfrm>
              <a:off x="2707" y="2191"/>
              <a:ext cx="1" cy="47"/>
            </a:xfrm>
            <a:custGeom>
              <a:avLst/>
              <a:gdLst>
                <a:gd name="T0" fmla="*/ 1 w 1"/>
                <a:gd name="T1" fmla="*/ 0 h 47"/>
                <a:gd name="T2" fmla="*/ 0 w 1"/>
                <a:gd name="T3" fmla="*/ 47 h 47"/>
                <a:gd name="T4" fmla="*/ 0 60000 65536"/>
                <a:gd name="T5" fmla="*/ 0 60000 65536"/>
                <a:gd name="T6" fmla="*/ 0 w 1"/>
                <a:gd name="T7" fmla="*/ 0 h 47"/>
                <a:gd name="T8" fmla="*/ 1 w 1"/>
                <a:gd name="T9" fmla="*/ 47 h 47"/>
              </a:gdLst>
              <a:ahLst/>
              <a:cxnLst>
                <a:cxn ang="T4">
                  <a:pos x="T0" y="T1"/>
                </a:cxn>
                <a:cxn ang="T5">
                  <a:pos x="T2" y="T3"/>
                </a:cxn>
              </a:cxnLst>
              <a:rect l="T6" t="T7" r="T8" b="T9"/>
              <a:pathLst>
                <a:path w="1" h="47">
                  <a:moveTo>
                    <a:pt x="1" y="0"/>
                  </a:moveTo>
                  <a:cubicBezTo>
                    <a:pt x="1" y="16"/>
                    <a:pt x="1" y="32"/>
                    <a:pt x="0" y="4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4104" name="Rectangle 38">
            <a:hlinkClick r:id="rId2" action="ppaction://hlinkpres?slideindex=1&amp;slidetitle="/>
          </p:cNvPr>
          <p:cNvSpPr>
            <a:spLocks noChangeArrowheads="1"/>
          </p:cNvSpPr>
          <p:nvPr/>
        </p:nvSpPr>
        <p:spPr bwMode="auto">
          <a:xfrm>
            <a:off x="1676400" y="2438400"/>
            <a:ext cx="1346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00"/>
                </a:solidFill>
              </a:rPr>
              <a:t>Verify</a:t>
            </a:r>
          </a:p>
          <a:p>
            <a:pPr algn="ctr" eaLnBrk="1" hangingPunct="1"/>
            <a:r>
              <a:rPr lang="en-US" altLang="en-US" b="1"/>
              <a:t>on the basis</a:t>
            </a:r>
          </a:p>
          <a:p>
            <a:pPr algn="ctr" eaLnBrk="1" hangingPunct="1"/>
            <a:r>
              <a:rPr lang="en-US" altLang="en-US" b="1"/>
              <a:t>Of</a:t>
            </a:r>
          </a:p>
          <a:p>
            <a:pPr algn="ctr" eaLnBrk="1" hangingPunct="1"/>
            <a:r>
              <a:rPr lang="en-US" altLang="en-US" b="1"/>
              <a:t>your</a:t>
            </a:r>
          </a:p>
          <a:p>
            <a:pPr algn="ctr" eaLnBrk="1" hangingPunct="1"/>
            <a:r>
              <a:rPr lang="en-US" altLang="en-US" b="1"/>
              <a:t>Natural</a:t>
            </a:r>
          </a:p>
          <a:p>
            <a:pPr algn="ctr" eaLnBrk="1" hangingPunct="1"/>
            <a:r>
              <a:rPr lang="en-US" altLang="en-US" b="1"/>
              <a:t>Acceptance</a:t>
            </a:r>
          </a:p>
        </p:txBody>
      </p:sp>
      <p:grpSp>
        <p:nvGrpSpPr>
          <p:cNvPr id="4" name="Group 27"/>
          <p:cNvGrpSpPr>
            <a:grpSpLocks/>
          </p:cNvGrpSpPr>
          <p:nvPr/>
        </p:nvGrpSpPr>
        <p:grpSpPr bwMode="auto">
          <a:xfrm>
            <a:off x="8469313" y="3309938"/>
            <a:ext cx="1931987" cy="1576387"/>
            <a:chOff x="6944887" y="2286151"/>
            <a:chExt cx="1932413" cy="1576622"/>
          </a:xfrm>
        </p:grpSpPr>
        <p:sp>
          <p:nvSpPr>
            <p:cNvPr id="13333" name="Rectangle 62"/>
            <p:cNvSpPr>
              <a:spLocks noChangeArrowheads="1"/>
            </p:cNvSpPr>
            <p:nvPr/>
          </p:nvSpPr>
          <p:spPr bwMode="auto">
            <a:xfrm>
              <a:off x="7288517" y="2729398"/>
              <a:ext cx="1324373" cy="4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0066"/>
                  </a:solidFill>
                </a:rPr>
                <a:t>Work with</a:t>
              </a:r>
            </a:p>
            <a:p>
              <a:pPr algn="ctr" eaLnBrk="1" hangingPunct="1"/>
              <a:r>
                <a:rPr lang="en-US" altLang="en-US" sz="1600">
                  <a:solidFill>
                    <a:srgbClr val="000066"/>
                  </a:solidFill>
                </a:rPr>
                <a:t>Rest of Nature</a:t>
              </a:r>
              <a:endParaRPr lang="en-US" altLang="en-US" sz="3600"/>
            </a:p>
          </p:txBody>
        </p:sp>
        <p:sp>
          <p:nvSpPr>
            <p:cNvPr id="13334" name="Freeform 93"/>
            <p:cNvSpPr>
              <a:spLocks noEditPoints="1"/>
            </p:cNvSpPr>
            <p:nvPr/>
          </p:nvSpPr>
          <p:spPr bwMode="auto">
            <a:xfrm>
              <a:off x="6944887" y="2286151"/>
              <a:ext cx="510768" cy="357710"/>
            </a:xfrm>
            <a:custGeom>
              <a:avLst/>
              <a:gdLst>
                <a:gd name="T0" fmla="*/ 2147483646 w 204"/>
                <a:gd name="T1" fmla="*/ 0 h 92"/>
                <a:gd name="T2" fmla="*/ 2147483646 w 204"/>
                <a:gd name="T3" fmla="*/ 2147483646 h 92"/>
                <a:gd name="T4" fmla="*/ 2147483646 w 204"/>
                <a:gd name="T5" fmla="*/ 2147483646 h 92"/>
                <a:gd name="T6" fmla="*/ 0 w 204"/>
                <a:gd name="T7" fmla="*/ 2147483646 h 92"/>
                <a:gd name="T8" fmla="*/ 2147483646 w 204"/>
                <a:gd name="T9" fmla="*/ 0 h 92"/>
                <a:gd name="T10" fmla="*/ 2147483646 w 204"/>
                <a:gd name="T11" fmla="*/ 2147483646 h 92"/>
                <a:gd name="T12" fmla="*/ 2147483646 w 204"/>
                <a:gd name="T13" fmla="*/ 2147483646 h 92"/>
                <a:gd name="T14" fmla="*/ 2147483646 w 204"/>
                <a:gd name="T15" fmla="*/ 2147483646 h 92"/>
                <a:gd name="T16" fmla="*/ 2147483646 w 204"/>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92"/>
                <a:gd name="T29" fmla="*/ 204 w 20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92">
                  <a:moveTo>
                    <a:pt x="3" y="0"/>
                  </a:moveTo>
                  <a:lnTo>
                    <a:pt x="184" y="77"/>
                  </a:lnTo>
                  <a:lnTo>
                    <a:pt x="181" y="84"/>
                  </a:lnTo>
                  <a:lnTo>
                    <a:pt x="0" y="7"/>
                  </a:lnTo>
                  <a:lnTo>
                    <a:pt x="3" y="0"/>
                  </a:lnTo>
                  <a:close/>
                  <a:moveTo>
                    <a:pt x="183" y="66"/>
                  </a:moveTo>
                  <a:lnTo>
                    <a:pt x="204" y="90"/>
                  </a:lnTo>
                  <a:lnTo>
                    <a:pt x="172" y="92"/>
                  </a:lnTo>
                  <a:lnTo>
                    <a:pt x="183" y="66"/>
                  </a:lnTo>
                  <a:close/>
                </a:path>
              </a:pathLst>
            </a:custGeom>
            <a:solidFill>
              <a:srgbClr val="000000"/>
            </a:solidFill>
            <a:ln w="1588">
              <a:solidFill>
                <a:srgbClr val="000000"/>
              </a:solidFill>
              <a:bevel/>
              <a:headEnd/>
              <a:tailEnd/>
            </a:ln>
          </p:spPr>
          <p:txBody>
            <a:bodyPr/>
            <a:lstStyle/>
            <a:p>
              <a:endParaRPr lang="en-IN"/>
            </a:p>
          </p:txBody>
        </p:sp>
        <p:sp>
          <p:nvSpPr>
            <p:cNvPr id="13335" name="Line 96"/>
            <p:cNvSpPr>
              <a:spLocks noChangeShapeType="1"/>
            </p:cNvSpPr>
            <p:nvPr/>
          </p:nvSpPr>
          <p:spPr bwMode="auto">
            <a:xfrm>
              <a:off x="7991459" y="3243307"/>
              <a:ext cx="0" cy="373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3336" name="Text Box 97"/>
            <p:cNvSpPr txBox="1">
              <a:spLocks noChangeArrowheads="1"/>
            </p:cNvSpPr>
            <p:nvPr/>
          </p:nvSpPr>
          <p:spPr bwMode="auto">
            <a:xfrm>
              <a:off x="7280390" y="3616572"/>
              <a:ext cx="1596910"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8000"/>
                  </a:solidFill>
                </a:rPr>
                <a:t>Mutual Prosperity</a:t>
              </a:r>
            </a:p>
          </p:txBody>
        </p:sp>
      </p:grpSp>
      <p:sp>
        <p:nvSpPr>
          <p:cNvPr id="19472" name="Rectangle 44">
            <a:hlinkClick r:id="rId3" action="ppaction://hlinkpres?slideindex=1&amp;slidetitle="/>
          </p:cNvPr>
          <p:cNvSpPr>
            <a:spLocks noChangeArrowheads="1"/>
          </p:cNvSpPr>
          <p:nvPr/>
        </p:nvSpPr>
        <p:spPr bwMode="auto">
          <a:xfrm>
            <a:off x="7094538" y="2460625"/>
            <a:ext cx="24622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3300"/>
                </a:solidFill>
              </a:rPr>
              <a:t>Experiential Validation</a:t>
            </a:r>
          </a:p>
          <a:p>
            <a:pPr algn="ctr" eaLnBrk="1" hangingPunct="1"/>
            <a:r>
              <a:rPr lang="en-US" altLang="en-US" b="1">
                <a:solidFill>
                  <a:srgbClr val="FF3300"/>
                </a:solidFill>
              </a:rPr>
              <a:t>Live according to it</a:t>
            </a:r>
            <a:endParaRPr lang="en-US" altLang="en-US" sz="4000"/>
          </a:p>
        </p:txBody>
      </p:sp>
      <p:sp>
        <p:nvSpPr>
          <p:cNvPr id="19473" name="Rectangle 88"/>
          <p:cNvSpPr>
            <a:spLocks noChangeArrowheads="1"/>
          </p:cNvSpPr>
          <p:nvPr/>
        </p:nvSpPr>
        <p:spPr bwMode="auto">
          <a:xfrm>
            <a:off x="7092950" y="3733800"/>
            <a:ext cx="1344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000066"/>
                </a:solidFill>
              </a:rPr>
              <a:t>Behaviour with</a:t>
            </a:r>
          </a:p>
          <a:p>
            <a:pPr algn="ctr" eaLnBrk="1" hangingPunct="1"/>
            <a:r>
              <a:rPr lang="en-US" altLang="en-US" sz="1600">
                <a:solidFill>
                  <a:srgbClr val="000066"/>
                </a:solidFill>
              </a:rPr>
              <a:t>Human Beings</a:t>
            </a:r>
            <a:endParaRPr lang="en-US" altLang="en-US" sz="3600"/>
          </a:p>
        </p:txBody>
      </p:sp>
      <p:sp>
        <p:nvSpPr>
          <p:cNvPr id="19474" name="Freeform 94"/>
          <p:cNvSpPr>
            <a:spLocks noEditPoints="1"/>
          </p:cNvSpPr>
          <p:nvPr/>
        </p:nvSpPr>
        <p:spPr bwMode="auto">
          <a:xfrm>
            <a:off x="7672388" y="3309938"/>
            <a:ext cx="441325" cy="350837"/>
          </a:xfrm>
          <a:custGeom>
            <a:avLst/>
            <a:gdLst>
              <a:gd name="T0" fmla="*/ 2147483646 w 176"/>
              <a:gd name="T1" fmla="*/ 2147483646 h 90"/>
              <a:gd name="T2" fmla="*/ 2147483646 w 176"/>
              <a:gd name="T3" fmla="*/ 2147483646 h 90"/>
              <a:gd name="T4" fmla="*/ 2147483646 w 176"/>
              <a:gd name="T5" fmla="*/ 2147483646 h 90"/>
              <a:gd name="T6" fmla="*/ 2147483646 w 176"/>
              <a:gd name="T7" fmla="*/ 0 h 90"/>
              <a:gd name="T8" fmla="*/ 2147483646 w 176"/>
              <a:gd name="T9" fmla="*/ 2147483646 h 90"/>
              <a:gd name="T10" fmla="*/ 2147483646 w 176"/>
              <a:gd name="T11" fmla="*/ 2147483646 h 90"/>
              <a:gd name="T12" fmla="*/ 0 w 176"/>
              <a:gd name="T13" fmla="*/ 2147483646 h 90"/>
              <a:gd name="T14" fmla="*/ 2147483646 w 176"/>
              <a:gd name="T15" fmla="*/ 2147483646 h 90"/>
              <a:gd name="T16" fmla="*/ 2147483646 w 176"/>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90"/>
              <a:gd name="T29" fmla="*/ 176 w 17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90">
                <a:moveTo>
                  <a:pt x="176" y="7"/>
                </a:moveTo>
                <a:lnTo>
                  <a:pt x="24" y="83"/>
                </a:lnTo>
                <a:lnTo>
                  <a:pt x="20" y="76"/>
                </a:lnTo>
                <a:lnTo>
                  <a:pt x="173" y="0"/>
                </a:lnTo>
                <a:lnTo>
                  <a:pt x="176" y="7"/>
                </a:lnTo>
                <a:close/>
                <a:moveTo>
                  <a:pt x="33" y="90"/>
                </a:moveTo>
                <a:lnTo>
                  <a:pt x="0" y="90"/>
                </a:lnTo>
                <a:lnTo>
                  <a:pt x="20" y="64"/>
                </a:lnTo>
                <a:lnTo>
                  <a:pt x="33" y="90"/>
                </a:lnTo>
                <a:close/>
              </a:path>
            </a:pathLst>
          </a:custGeom>
          <a:solidFill>
            <a:srgbClr val="000000"/>
          </a:solidFill>
          <a:ln w="1588">
            <a:solidFill>
              <a:srgbClr val="000000"/>
            </a:solidFill>
            <a:bevel/>
            <a:headEnd/>
            <a:tailEnd/>
          </a:ln>
        </p:spPr>
        <p:txBody>
          <a:bodyPr/>
          <a:lstStyle/>
          <a:p>
            <a:endParaRPr lang="en-IN"/>
          </a:p>
        </p:txBody>
      </p:sp>
      <p:sp>
        <p:nvSpPr>
          <p:cNvPr id="19475" name="Text Box 98"/>
          <p:cNvSpPr txBox="1">
            <a:spLocks noChangeArrowheads="1"/>
          </p:cNvSpPr>
          <p:nvPr/>
        </p:nvSpPr>
        <p:spPr bwMode="auto">
          <a:xfrm>
            <a:off x="6991350" y="4640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8000"/>
                </a:solidFill>
              </a:rPr>
              <a:t>Mutual Happiness</a:t>
            </a:r>
          </a:p>
        </p:txBody>
      </p:sp>
      <p:sp>
        <p:nvSpPr>
          <p:cNvPr id="19476" name="Line 99"/>
          <p:cNvSpPr>
            <a:spLocks noChangeShapeType="1"/>
          </p:cNvSpPr>
          <p:nvPr/>
        </p:nvSpPr>
        <p:spPr bwMode="auto">
          <a:xfrm>
            <a:off x="7551738" y="4267200"/>
            <a:ext cx="0" cy="3730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 name="Oval 25"/>
          <p:cNvSpPr/>
          <p:nvPr/>
        </p:nvSpPr>
        <p:spPr bwMode="auto">
          <a:xfrm>
            <a:off x="6573838"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27" name="Oval 5"/>
          <p:cNvSpPr/>
          <p:nvPr/>
        </p:nvSpPr>
        <p:spPr bwMode="auto">
          <a:xfrm>
            <a:off x="1524000"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p:cNvSpPr/>
          <p:nvPr/>
        </p:nvSpPr>
        <p:spPr bwMode="auto">
          <a:xfrm>
            <a:off x="70866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2a</a:t>
            </a:r>
          </a:p>
        </p:txBody>
      </p:sp>
      <p:sp>
        <p:nvSpPr>
          <p:cNvPr id="31" name="Oval 30"/>
          <p:cNvSpPr/>
          <p:nvPr/>
        </p:nvSpPr>
        <p:spPr bwMode="auto">
          <a:xfrm>
            <a:off x="90678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2b</a:t>
            </a:r>
          </a:p>
        </p:txBody>
      </p:sp>
      <p:sp>
        <p:nvSpPr>
          <p:cNvPr id="28687" name="Text Box 98"/>
          <p:cNvSpPr txBox="1">
            <a:spLocks noChangeArrowheads="1"/>
          </p:cNvSpPr>
          <p:nvPr/>
        </p:nvSpPr>
        <p:spPr bwMode="auto">
          <a:xfrm>
            <a:off x="4038600" y="5867400"/>
            <a:ext cx="24542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t>RIGHT</a:t>
            </a:r>
          </a:p>
          <a:p>
            <a:pPr algn="ctr" eaLnBrk="1" hangingPunct="1"/>
            <a:r>
              <a:rPr lang="en-US" altLang="en-US" sz="2200" b="1"/>
              <a:t>UNDERSTANDING</a:t>
            </a:r>
          </a:p>
        </p:txBody>
      </p:sp>
      <p:sp>
        <p:nvSpPr>
          <p:cNvPr id="28" name="TextBox 27"/>
          <p:cNvSpPr txBox="1"/>
          <p:nvPr/>
        </p:nvSpPr>
        <p:spPr>
          <a:xfrm>
            <a:off x="433388" y="4953000"/>
            <a:ext cx="11325225" cy="1754188"/>
          </a:xfrm>
          <a:prstGeom prst="rect">
            <a:avLst/>
          </a:prstGeom>
          <a:solidFill>
            <a:schemeClr val="bg1"/>
          </a:solidFill>
          <a:ln>
            <a:solidFill>
              <a:schemeClr val="tx1"/>
            </a:solidFill>
          </a:ln>
          <a:effectLst>
            <a:outerShdw blurRad="50800" dist="50800" dir="5400000" algn="ctr" rotWithShape="0">
              <a:schemeClr val="tx1"/>
            </a:outerShdw>
          </a:effectLst>
        </p:spPr>
        <p:txBody>
          <a:bodyPr>
            <a:spAutoFit/>
          </a:bodyPr>
          <a:lstStyle/>
          <a:p>
            <a:pPr algn="ctr" eaLnBrk="1" hangingPunct="1">
              <a:defRPr/>
            </a:pPr>
            <a:r>
              <a:rPr lang="en-US" b="1" dirty="0">
                <a:solidFill>
                  <a:srgbClr val="FF0000"/>
                </a:solidFill>
                <a:latin typeface="Arial" charset="0"/>
              </a:rPr>
              <a:t>Which process is Naturally Acceptable to you?</a:t>
            </a:r>
          </a:p>
          <a:p>
            <a:pPr eaLnBrk="1" hangingPunct="1">
              <a:defRPr/>
            </a:pPr>
            <a:endParaRPr lang="en-US" b="1" dirty="0">
              <a:solidFill>
                <a:srgbClr val="FF0000"/>
              </a:solidFill>
              <a:latin typeface="Arial" charset="0"/>
            </a:endParaRPr>
          </a:p>
          <a:p>
            <a:pPr algn="ctr" eaLnBrk="1" hangingPunct="1">
              <a:defRPr/>
            </a:pPr>
            <a:r>
              <a:rPr lang="en-US" b="1" dirty="0">
                <a:solidFill>
                  <a:srgbClr val="FF0000"/>
                </a:solidFill>
                <a:latin typeface="Arial" charset="0"/>
              </a:rPr>
              <a:t>A process of self-exploration, self-verification on your own right, </a:t>
            </a:r>
          </a:p>
          <a:p>
            <a:pPr algn="ctr" eaLnBrk="1" hangingPunct="1">
              <a:defRPr/>
            </a:pPr>
            <a:r>
              <a:rPr lang="en-US" b="1" dirty="0">
                <a:solidFill>
                  <a:srgbClr val="FF0000"/>
                </a:solidFill>
                <a:latin typeface="Arial" charset="0"/>
              </a:rPr>
              <a:t>leading to understanding in yourself</a:t>
            </a:r>
          </a:p>
          <a:p>
            <a:pPr algn="ctr" eaLnBrk="1" hangingPunct="1">
              <a:defRPr/>
            </a:pPr>
            <a:r>
              <a:rPr lang="en-US" b="1" dirty="0">
                <a:solidFill>
                  <a:srgbClr val="FF0000"/>
                </a:solidFill>
                <a:latin typeface="Arial" charset="0"/>
              </a:rPr>
              <a:t>or</a:t>
            </a:r>
          </a:p>
          <a:p>
            <a:pPr algn="ctr" eaLnBrk="1" hangingPunct="1">
              <a:defRPr/>
            </a:pPr>
            <a:r>
              <a:rPr lang="en-US" b="1" dirty="0">
                <a:solidFill>
                  <a:srgbClr val="FF0000"/>
                </a:solidFill>
                <a:latin typeface="Arial" charset="0"/>
              </a:rPr>
              <a:t>A process of do’s &amp; don’ts, in which you assume what is said, without verification</a:t>
            </a:r>
            <a:endParaRPr lang="en-GB" b="1" dirty="0">
              <a:solidFill>
                <a:srgbClr val="FF0000"/>
              </a:solidFill>
              <a:latin typeface="Arial" charset="0"/>
            </a:endParaRPr>
          </a:p>
        </p:txBody>
      </p:sp>
      <p:pic>
        <p:nvPicPr>
          <p:cNvPr id="3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2803" t="23537" r="20900" b="12950"/>
          <a:stretch>
            <a:fillRect/>
          </a:stretch>
        </p:blipFill>
        <p:spPr bwMode="auto">
          <a:xfrm>
            <a:off x="10726738" y="5626100"/>
            <a:ext cx="1050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971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7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8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4104" grpId="0"/>
      <p:bldP spid="19472" grpId="0"/>
      <p:bldP spid="19473" grpId="0"/>
      <p:bldP spid="19474" grpId="0" animBg="1"/>
      <p:bldP spid="19475" grpId="0"/>
      <p:bldP spid="19476" grpId="0" animBg="1"/>
      <p:bldP spid="26" grpId="0" animBg="1"/>
      <p:bldP spid="27" grpId="0" animBg="1"/>
      <p:bldP spid="29" grpId="0" animBg="1"/>
      <p:bldP spid="31" grpId="0" animBg="1"/>
      <p:bldP spid="28687" grpId="0"/>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dirty="0">
                <a:cs typeface="Arial" panose="020B0604020202020204" pitchFamily="34" charset="0"/>
              </a:rPr>
              <a:t>The state or situation*, in which I live,</a:t>
            </a:r>
          </a:p>
          <a:p>
            <a:pPr>
              <a:buFont typeface="Arial" panose="020B0604020202020204" pitchFamily="34" charset="0"/>
              <a:buNone/>
            </a:pPr>
            <a:endParaRPr lang="en-IN" altLang="en-US" dirty="0">
              <a:cs typeface="Arial" panose="020B0604020202020204" pitchFamily="34" charset="0"/>
            </a:endParaRPr>
          </a:p>
          <a:p>
            <a:pPr>
              <a:buFont typeface="Arial" panose="020B0604020202020204" pitchFamily="34" charset="0"/>
              <a:buNone/>
            </a:pPr>
            <a:r>
              <a:rPr lang="en-IN" altLang="en-US" dirty="0">
                <a:cs typeface="Arial" panose="020B0604020202020204" pitchFamily="34" charset="0"/>
              </a:rPr>
              <a:t>if there is harmony / synergy in it,</a:t>
            </a:r>
          </a:p>
          <a:p>
            <a:pPr>
              <a:buFont typeface="Arial" panose="020B0604020202020204" pitchFamily="34" charset="0"/>
              <a:buNone/>
            </a:pPr>
            <a:endParaRPr lang="en-IN" altLang="en-US" sz="2000" dirty="0">
              <a:cs typeface="Arial" panose="020B0604020202020204" pitchFamily="34" charset="0"/>
            </a:endParaRPr>
          </a:p>
          <a:p>
            <a:pPr>
              <a:buFont typeface="Arial" panose="020B0604020202020204" pitchFamily="34" charset="0"/>
              <a:buNone/>
            </a:pPr>
            <a:r>
              <a:rPr lang="en-IN" altLang="en-US" dirty="0">
                <a:cs typeface="Arial" panose="020B0604020202020204" pitchFamily="34" charset="0"/>
              </a:rPr>
              <a:t>then it is Naturally Acceptable to me to be in that state / situation</a:t>
            </a:r>
          </a:p>
          <a:p>
            <a:pPr>
              <a:buFont typeface="Arial" panose="020B0604020202020204" pitchFamily="34" charset="0"/>
              <a:buNone/>
            </a:pPr>
            <a:r>
              <a:rPr lang="en-IN" altLang="en-US" sz="1600" dirty="0">
                <a:cs typeface="Arial" panose="020B0604020202020204" pitchFamily="34" charset="0"/>
              </a:rPr>
              <a:t>(and I want to continue to be in that state / situation)</a:t>
            </a:r>
          </a:p>
          <a:p>
            <a:pPr>
              <a:buFont typeface="Arial" panose="020B0604020202020204" pitchFamily="34" charset="0"/>
              <a:buNone/>
            </a:pPr>
            <a:r>
              <a:rPr lang="en-IN" altLang="en-US" dirty="0">
                <a:solidFill>
                  <a:schemeClr val="bg1"/>
                </a:solidFill>
                <a:cs typeface="Arial" panose="020B0604020202020204" pitchFamily="34" charset="0"/>
              </a:rPr>
              <a:t>To be in a state / situation which is Naturally Acceptable is Happiness</a:t>
            </a:r>
            <a:endParaRPr lang="en-GB" altLang="en-US" dirty="0">
              <a:solidFill>
                <a:schemeClr val="bg1"/>
              </a:solidFill>
              <a:cs typeface="Arial" panose="020B0604020202020204" pitchFamily="34" charset="0"/>
            </a:endParaRPr>
          </a:p>
          <a:p>
            <a:pPr>
              <a:buFont typeface="Arial" panose="020B0604020202020204" pitchFamily="34" charset="0"/>
              <a:buNone/>
            </a:pPr>
            <a:endParaRPr lang="en-IN" altLang="en-US" dirty="0">
              <a:cs typeface="Arial" panose="020B0604020202020204" pitchFamily="34" charset="0"/>
            </a:endParaRPr>
          </a:p>
          <a:p>
            <a:pPr>
              <a:buFont typeface="Arial" panose="020B0604020202020204" pitchFamily="34" charset="0"/>
              <a:buNone/>
            </a:pPr>
            <a:r>
              <a:rPr lang="en-IN" altLang="en-US" dirty="0">
                <a:cs typeface="Arial" panose="020B0604020202020204" pitchFamily="34" charset="0"/>
              </a:rPr>
              <a:t>To be in a state of Harmony / Synergy is Happiness</a:t>
            </a:r>
          </a:p>
          <a:p>
            <a:pPr>
              <a:buFont typeface="Arial" panose="020B0604020202020204" pitchFamily="34" charset="0"/>
              <a:buNone/>
            </a:pPr>
            <a:endParaRPr lang="en-IN" altLang="en-US" dirty="0">
              <a:cs typeface="Arial" panose="020B0604020202020204" pitchFamily="34" charset="0"/>
            </a:endParaRPr>
          </a:p>
          <a:p>
            <a:pPr>
              <a:buFont typeface="Arial" panose="020B0604020202020204" pitchFamily="34" charset="0"/>
              <a:buNone/>
            </a:pPr>
            <a:r>
              <a:rPr lang="en-GB" altLang="en-US" dirty="0">
                <a:cs typeface="Arial" panose="020B0604020202020204" pitchFamily="34" charset="0"/>
              </a:rPr>
              <a:t>Happiness = To be in Harmony</a:t>
            </a:r>
          </a:p>
          <a:p>
            <a:pPr>
              <a:buFont typeface="Arial" panose="020B0604020202020204" pitchFamily="34" charset="0"/>
              <a:buNone/>
            </a:pPr>
            <a:endParaRPr lang="hi-IN" altLang="en-US" dirty="0">
              <a:cs typeface="Arial" panose="020B0604020202020204" pitchFamily="34" charset="0"/>
            </a:endParaRPr>
          </a:p>
          <a:p>
            <a:pPr>
              <a:buFont typeface="Arial" panose="020B0604020202020204" pitchFamily="34" charset="0"/>
              <a:buNone/>
            </a:pPr>
            <a:r>
              <a:rPr lang="en-IN" altLang="en-US" sz="1800" dirty="0">
                <a:cs typeface="Arial" panose="020B0604020202020204" pitchFamily="34" charset="0"/>
              </a:rPr>
              <a:t>* internal state, external situation</a:t>
            </a:r>
          </a:p>
        </p:txBody>
      </p:sp>
      <p:sp>
        <p:nvSpPr>
          <p:cNvPr id="17411" name="Content Placeholder 5"/>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IN" altLang="en-US">
                <a:cs typeface="Arial" panose="020B0604020202020204" pitchFamily="34" charset="0"/>
              </a:rPr>
              <a:t>The state or situation, in which I live,</a:t>
            </a:r>
          </a:p>
          <a:p>
            <a:pPr>
              <a:buFont typeface="Arial" panose="020B0604020202020204" pitchFamily="34" charset="0"/>
              <a:buNone/>
            </a:pPr>
            <a:endParaRPr lang="en-IN" altLang="en-US">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if there is </a:t>
            </a:r>
            <a:r>
              <a:rPr lang="en-IN" altLang="en-US">
                <a:solidFill>
                  <a:srgbClr val="FF0000"/>
                </a:solidFill>
                <a:cs typeface="Arial" panose="020B0604020202020204" pitchFamily="34" charset="0"/>
              </a:rPr>
              <a:t>disharmony / contradiction </a:t>
            </a:r>
            <a:r>
              <a:rPr lang="en-IN" altLang="en-US">
                <a:cs typeface="Arial" panose="020B0604020202020204" pitchFamily="34" charset="0"/>
              </a:rPr>
              <a:t>in it,</a:t>
            </a:r>
          </a:p>
          <a:p>
            <a:pPr>
              <a:buFont typeface="Arial" panose="020B0604020202020204" pitchFamily="34" charset="0"/>
              <a:buNone/>
            </a:pPr>
            <a:endParaRPr lang="en-IN" altLang="en-US" sz="20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then it is </a:t>
            </a:r>
            <a:r>
              <a:rPr lang="en-IN" altLang="en-US">
                <a:solidFill>
                  <a:srgbClr val="FF0000"/>
                </a:solidFill>
                <a:cs typeface="Arial" panose="020B0604020202020204" pitchFamily="34" charset="0"/>
              </a:rPr>
              <a:t>not Naturally Acceptable </a:t>
            </a:r>
            <a:r>
              <a:rPr lang="en-IN" altLang="en-US">
                <a:cs typeface="Arial" panose="020B0604020202020204" pitchFamily="34" charset="0"/>
              </a:rPr>
              <a:t>to me to be in that state / situation</a:t>
            </a:r>
          </a:p>
          <a:p>
            <a:pPr>
              <a:buFont typeface="Arial" panose="020B0604020202020204" pitchFamily="34" charset="0"/>
              <a:buNone/>
            </a:pPr>
            <a:r>
              <a:rPr lang="en-IN" altLang="en-US">
                <a:solidFill>
                  <a:schemeClr val="bg1"/>
                </a:solidFill>
                <a:cs typeface="Arial" panose="020B0604020202020204" pitchFamily="34" charset="0"/>
              </a:rPr>
              <a:t>T</a:t>
            </a:r>
            <a:r>
              <a:rPr lang="en-IN" altLang="en-US" sz="1600">
                <a:solidFill>
                  <a:srgbClr val="FF0000"/>
                </a:solidFill>
                <a:cs typeface="Arial" panose="020B0604020202020204" pitchFamily="34" charset="0"/>
              </a:rPr>
              <a:t>(and I want to get out from that state / situation)</a:t>
            </a:r>
            <a:r>
              <a:rPr lang="en-IN" altLang="en-US">
                <a:solidFill>
                  <a:schemeClr val="bg1"/>
                </a:solidFill>
                <a:cs typeface="Arial" panose="020B0604020202020204" pitchFamily="34" charset="0"/>
              </a:rPr>
              <a:t>o be forced to be in a state / situation which is not Naturally Acceptable is Unhappiness</a:t>
            </a:r>
            <a:endParaRPr lang="en-GB" altLang="en-US">
              <a:solidFill>
                <a:schemeClr val="bg1"/>
              </a:solidFill>
              <a:cs typeface="Arial" panose="020B0604020202020204" pitchFamily="34" charset="0"/>
            </a:endParaRPr>
          </a:p>
          <a:p>
            <a:pPr>
              <a:buFont typeface="Arial" panose="020B0604020202020204" pitchFamily="34" charset="0"/>
              <a:buNone/>
            </a:pPr>
            <a:endParaRPr lang="en-IN" altLang="en-US" sz="1800">
              <a:cs typeface="Arial" panose="020B0604020202020204" pitchFamily="34" charset="0"/>
            </a:endParaRPr>
          </a:p>
          <a:p>
            <a:pPr>
              <a:buFont typeface="Arial" panose="020B0604020202020204" pitchFamily="34" charset="0"/>
              <a:buNone/>
            </a:pPr>
            <a:r>
              <a:rPr lang="en-IN" altLang="en-US">
                <a:cs typeface="Arial" panose="020B0604020202020204" pitchFamily="34" charset="0"/>
              </a:rPr>
              <a:t>To be forced to be in a state of </a:t>
            </a:r>
            <a:r>
              <a:rPr lang="en-IN" altLang="en-US">
                <a:solidFill>
                  <a:srgbClr val="FF0000"/>
                </a:solidFill>
                <a:cs typeface="Arial" panose="020B0604020202020204" pitchFamily="34" charset="0"/>
              </a:rPr>
              <a:t>Disharmony / Contradiction </a:t>
            </a:r>
            <a:r>
              <a:rPr lang="en-IN" altLang="en-US">
                <a:cs typeface="Arial" panose="020B0604020202020204" pitchFamily="34" charset="0"/>
              </a:rPr>
              <a:t>is </a:t>
            </a:r>
            <a:r>
              <a:rPr lang="en-IN" altLang="en-US">
                <a:solidFill>
                  <a:srgbClr val="FF0000"/>
                </a:solidFill>
                <a:cs typeface="Arial" panose="020B0604020202020204" pitchFamily="34" charset="0"/>
              </a:rPr>
              <a:t>Unhappiness</a:t>
            </a:r>
          </a:p>
          <a:p>
            <a:pPr>
              <a:buFont typeface="Arial" panose="020B0604020202020204" pitchFamily="34" charset="0"/>
              <a:buNone/>
            </a:pPr>
            <a:endParaRPr lang="en-IN" altLang="en-US">
              <a:solidFill>
                <a:srgbClr val="FF0000"/>
              </a:solidFill>
              <a:cs typeface="Arial" panose="020B0604020202020204" pitchFamily="34" charset="0"/>
            </a:endParaRPr>
          </a:p>
          <a:p>
            <a:pPr>
              <a:buFont typeface="Arial" panose="020B0604020202020204" pitchFamily="34" charset="0"/>
              <a:buNone/>
            </a:pPr>
            <a:r>
              <a:rPr lang="en-IN" altLang="en-US">
                <a:solidFill>
                  <a:srgbClr val="FF0000"/>
                </a:solidFill>
                <a:cs typeface="Arial" panose="020B0604020202020204" pitchFamily="34" charset="0"/>
              </a:rPr>
              <a:t>Unhappiness</a:t>
            </a:r>
            <a:r>
              <a:rPr lang="en-IN" altLang="en-US">
                <a:cs typeface="Arial" panose="020B0604020202020204" pitchFamily="34" charset="0"/>
              </a:rPr>
              <a:t> =</a:t>
            </a:r>
            <a:r>
              <a:rPr lang="en-IN" altLang="en-US">
                <a:solidFill>
                  <a:srgbClr val="FF0000"/>
                </a:solidFill>
                <a:cs typeface="Arial" panose="020B0604020202020204" pitchFamily="34" charset="0"/>
              </a:rPr>
              <a:t> Disharmony</a:t>
            </a:r>
          </a:p>
          <a:p>
            <a:pPr>
              <a:buFont typeface="Arial" panose="020B0604020202020204" pitchFamily="34" charset="0"/>
              <a:buNone/>
            </a:pPr>
            <a:endParaRPr lang="en-IN" altLang="en-US">
              <a:cs typeface="Arial" panose="020B0604020202020204" pitchFamily="34" charset="0"/>
            </a:endParaRPr>
          </a:p>
        </p:txBody>
      </p:sp>
      <p:sp>
        <p:nvSpPr>
          <p:cNvPr id="17412"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Happiness</a:t>
            </a:r>
            <a:endParaRPr lang="en-GB" altLang="en-US" dirty="0"/>
          </a:p>
        </p:txBody>
      </p:sp>
      <p:sp>
        <p:nvSpPr>
          <p:cNvPr id="3" name="Content Placeholder 2">
            <a:extLst>
              <a:ext uri="{FF2B5EF4-FFF2-40B4-BE49-F238E27FC236}">
                <a16:creationId xmlns:a16="http://schemas.microsoft.com/office/drawing/2014/main" id="{0DF6F8D8-11E9-4F50-A019-242D3F063A1A}"/>
              </a:ext>
            </a:extLst>
          </p:cNvPr>
          <p:cNvSpPr>
            <a:spLocks noGrp="1"/>
          </p:cNvSpPr>
          <p:nvPr>
            <p:ph sz="quarter" idx="10"/>
          </p:nvPr>
        </p:nvSpPr>
        <p:spPr/>
        <p:txBody>
          <a:bodyPr/>
          <a:lstStyle/>
          <a:p>
            <a:r>
              <a:rPr lang="en-IN" altLang="en-US" dirty="0">
                <a:ea typeface="Mangal" pitchFamily="2"/>
                <a:cs typeface="Mangal" pitchFamily="2"/>
              </a:rPr>
              <a:t>Unhappiness</a:t>
            </a:r>
            <a:endParaRPr lang="en-IN" dirty="0"/>
          </a:p>
        </p:txBody>
      </p:sp>
      <p:cxnSp>
        <p:nvCxnSpPr>
          <p:cNvPr id="5" name="Straight Connector 4"/>
          <p:cNvCxnSpPr/>
          <p:nvPr/>
        </p:nvCxnSpPr>
        <p:spPr>
          <a:xfrm rot="5400000">
            <a:off x="3040857" y="3532981"/>
            <a:ext cx="6151562" cy="41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H="1">
            <a:off x="1219200" y="3276600"/>
            <a:ext cx="1588" cy="10683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7391400" y="3352800"/>
            <a:ext cx="1588"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203282" y="52951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031082" y="5295106"/>
            <a:ext cx="381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9688" y="5486400"/>
            <a:ext cx="3962400" cy="5334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a:p>
        </p:txBody>
      </p:sp>
      <p:sp>
        <p:nvSpPr>
          <p:cNvPr id="11" name="Rectangle 10"/>
          <p:cNvSpPr/>
          <p:nvPr/>
        </p:nvSpPr>
        <p:spPr>
          <a:xfrm>
            <a:off x="6210300" y="5487988"/>
            <a:ext cx="3630613" cy="5334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IN"/>
          </a:p>
        </p:txBody>
      </p:sp>
    </p:spTree>
    <p:extLst>
      <p:ext uri="{BB962C8B-B14F-4D97-AF65-F5344CB8AC3E}">
        <p14:creationId xmlns:p14="http://schemas.microsoft.com/office/powerpoint/2010/main" val="3847451182"/>
      </p:ext>
    </p:extLst>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2598</Words>
  <Application>Microsoft Office PowerPoint</Application>
  <PresentationFormat>Widescreen</PresentationFormat>
  <Paragraphs>455</Paragraphs>
  <Slides>25</Slides>
  <Notes>9</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Kruti Dev 010</vt:lpstr>
      <vt:lpstr>Kruti Dev 042</vt:lpstr>
      <vt:lpstr>Symbol</vt:lpstr>
      <vt:lpstr>Wingdings</vt:lpstr>
      <vt:lpstr>UHV Theme 2022</vt:lpstr>
      <vt:lpstr>   UHV-I Session 4   Program for Fulfilment  of Basic Human Aspiration</vt:lpstr>
      <vt:lpstr>Interaction Before Main Session</vt:lpstr>
      <vt:lpstr>Home Assignment 3.1</vt:lpstr>
      <vt:lpstr>Could you conclude…</vt:lpstr>
      <vt:lpstr>Home Assignment 3.2</vt:lpstr>
      <vt:lpstr>Recap: Basic Human Aspiration and Program for its Fulfilment</vt:lpstr>
      <vt:lpstr>   UHV-I Session 4   Program for Fulfilment  of Basic Human Aspiration</vt:lpstr>
      <vt:lpstr>Process of Self-exploration</vt:lpstr>
      <vt:lpstr>Happiness</vt:lpstr>
      <vt:lpstr>Happiness (Lkq[k)</vt:lpstr>
      <vt:lpstr>Excitement</vt:lpstr>
      <vt:lpstr>Excitement</vt:lpstr>
      <vt:lpstr>Excitement to Indulgence</vt:lpstr>
      <vt:lpstr>Excitement-Indulgence to Depression</vt:lpstr>
      <vt:lpstr>Excitement-Indulgence-Depression to Escape</vt:lpstr>
      <vt:lpstr>Implications of Unhappiness on Mental Health (health of the Self)</vt:lpstr>
      <vt:lpstr>Excitement-Depression to Happiness      Desired State</vt:lpstr>
      <vt:lpstr>Excitement-Depression to Happiness      Desired State</vt:lpstr>
      <vt:lpstr>Prosperity (le`f))</vt:lpstr>
      <vt:lpstr>Basic Human Aspiration and Program for its Fulfilment</vt:lpstr>
      <vt:lpstr>Sum Up</vt:lpstr>
      <vt:lpstr>Home Assignment</vt:lpstr>
      <vt:lpstr>Home Assignment</vt:lpstr>
      <vt:lpstr>Home Assignment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2025-06-28T16:56:58Z</dcterms:modified>
</cp:coreProperties>
</file>